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9" r:id="rId4"/>
    <p:sldId id="270" r:id="rId5"/>
    <p:sldId id="271" r:id="rId6"/>
    <p:sldId id="272" r:id="rId7"/>
    <p:sldId id="273" r:id="rId8"/>
    <p:sldId id="274" r:id="rId9"/>
    <p:sldId id="275" r:id="rId10"/>
    <p:sldId id="259" r:id="rId11"/>
    <p:sldId id="260" r:id="rId12"/>
    <p:sldId id="276" r:id="rId13"/>
    <p:sldId id="277" r:id="rId14"/>
    <p:sldId id="278" r:id="rId15"/>
    <p:sldId id="279" r:id="rId16"/>
    <p:sldId id="281" r:id="rId17"/>
    <p:sldId id="280" r:id="rId18"/>
    <p:sldId id="282" r:id="rId19"/>
    <p:sldId id="283" r:id="rId20"/>
    <p:sldId id="284" r:id="rId21"/>
    <p:sldId id="268" r:id="rId22"/>
  </p:sldIdLst>
  <p:sldSz cx="18288000" cy="10287000"/>
  <p:notesSz cx="6858000" cy="9144000"/>
  <p:embeddedFontLst>
    <p:embeddedFont>
      <p:font typeface="Bitter"/>
      <p:regular r:id="rId23"/>
    </p:embeddedFont>
    <p:embeddedFont>
      <p:font typeface="Cambria Math" panose="02040503050406030204" pitchFamily="18" charset="0"/>
      <p:regular r:id="rId24"/>
    </p:embeddedFont>
    <p:embeddedFont>
      <p:font typeface="Tropika"/>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48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p:cViewPr>
        <p:scale>
          <a:sx n="66" d="100"/>
          <a:sy n="66" d="100"/>
        </p:scale>
        <p:origin x="1050" y="3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2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image" Target="../media/image19.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26.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28.png"/><Relationship Id="rId5" Type="http://schemas.openxmlformats.org/officeDocument/2006/relationships/image" Target="../media/image12.png"/><Relationship Id="rId10"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2241564" y="596520"/>
            <a:ext cx="13804872" cy="9093960"/>
          </a:xfrm>
          <a:custGeom>
            <a:avLst/>
            <a:gdLst/>
            <a:ahLst/>
            <a:cxnLst/>
            <a:rect l="l" t="t" r="r" b="b"/>
            <a:pathLst>
              <a:path w="13804872" h="9093960">
                <a:moveTo>
                  <a:pt x="0" y="0"/>
                </a:moveTo>
                <a:lnTo>
                  <a:pt x="13804872" y="0"/>
                </a:lnTo>
                <a:lnTo>
                  <a:pt x="13804872" y="9093960"/>
                </a:lnTo>
                <a:lnTo>
                  <a:pt x="0" y="9093960"/>
                </a:lnTo>
                <a:lnTo>
                  <a:pt x="0" y="0"/>
                </a:lnTo>
                <a:close/>
              </a:path>
            </a:pathLst>
          </a:custGeom>
          <a:blipFill>
            <a:blip r:embed="rId3"/>
            <a:stretch>
              <a:fillRect/>
            </a:stretch>
          </a:blipFill>
        </p:spPr>
      </p:sp>
      <p:sp>
        <p:nvSpPr>
          <p:cNvPr id="4" name="TextBox 4"/>
          <p:cNvSpPr txBox="1"/>
          <p:nvPr/>
        </p:nvSpPr>
        <p:spPr>
          <a:xfrm>
            <a:off x="4267200" y="371721"/>
            <a:ext cx="9787363" cy="4314579"/>
          </a:xfrm>
          <a:prstGeom prst="rect">
            <a:avLst/>
          </a:prstGeom>
        </p:spPr>
        <p:txBody>
          <a:bodyPr wrap="square" lIns="0" tIns="0" rIns="0" bIns="0" rtlCol="0" anchor="t">
            <a:spAutoFit/>
          </a:bodyPr>
          <a:lstStyle/>
          <a:p>
            <a:pPr algn="ctr">
              <a:lnSpc>
                <a:spcPts val="17399"/>
              </a:lnSpc>
            </a:pPr>
            <a:r>
              <a:rPr lang="en-US" sz="12100" b="1" dirty="0">
                <a:solidFill>
                  <a:srgbClr val="754820"/>
                </a:solidFill>
                <a:latin typeface="Tropika"/>
                <a:ea typeface="Tropika"/>
                <a:cs typeface="Tropika"/>
                <a:sym typeface="Tropika"/>
              </a:rPr>
              <a:t>Present</a:t>
            </a:r>
          </a:p>
          <a:p>
            <a:pPr algn="ctr">
              <a:lnSpc>
                <a:spcPts val="17399"/>
              </a:lnSpc>
            </a:pPr>
            <a:r>
              <a:rPr lang="en-US" sz="12100" b="1" dirty="0">
                <a:solidFill>
                  <a:srgbClr val="754820"/>
                </a:solidFill>
                <a:latin typeface="Tropika"/>
                <a:ea typeface="Tropika"/>
                <a:cs typeface="Tropika"/>
                <a:sym typeface="Tropika"/>
              </a:rPr>
              <a:t> Ideas</a:t>
            </a:r>
          </a:p>
        </p:txBody>
      </p:sp>
      <p:sp>
        <p:nvSpPr>
          <p:cNvPr id="5" name="Freeform 5"/>
          <p:cNvSpPr/>
          <p:nvPr/>
        </p:nvSpPr>
        <p:spPr>
          <a:xfrm>
            <a:off x="-509572" y="501270"/>
            <a:ext cx="5502272" cy="2544801"/>
          </a:xfrm>
          <a:custGeom>
            <a:avLst/>
            <a:gdLst/>
            <a:ahLst/>
            <a:cxnLst/>
            <a:rect l="l" t="t" r="r" b="b"/>
            <a:pathLst>
              <a:path w="5502272" h="2544801">
                <a:moveTo>
                  <a:pt x="0" y="0"/>
                </a:moveTo>
                <a:lnTo>
                  <a:pt x="5502272" y="0"/>
                </a:lnTo>
                <a:lnTo>
                  <a:pt x="5502272" y="2544801"/>
                </a:lnTo>
                <a:lnTo>
                  <a:pt x="0" y="2544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538624">
            <a:off x="14110833" y="7550759"/>
            <a:ext cx="5502272" cy="2544801"/>
          </a:xfrm>
          <a:custGeom>
            <a:avLst/>
            <a:gdLst/>
            <a:ahLst/>
            <a:cxnLst/>
            <a:rect l="l" t="t" r="r" b="b"/>
            <a:pathLst>
              <a:path w="5502272" h="2544801">
                <a:moveTo>
                  <a:pt x="0" y="0"/>
                </a:moveTo>
                <a:lnTo>
                  <a:pt x="5502272" y="0"/>
                </a:lnTo>
                <a:lnTo>
                  <a:pt x="5502272" y="2544801"/>
                </a:lnTo>
                <a:lnTo>
                  <a:pt x="0" y="25448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941877" y="5575680"/>
            <a:ext cx="4660160" cy="5157119"/>
          </a:xfrm>
          <a:custGeom>
            <a:avLst/>
            <a:gdLst/>
            <a:ahLst/>
            <a:cxnLst/>
            <a:rect l="l" t="t" r="r" b="b"/>
            <a:pathLst>
              <a:path w="4660160" h="5157119">
                <a:moveTo>
                  <a:pt x="0" y="0"/>
                </a:moveTo>
                <a:lnTo>
                  <a:pt x="4660160" y="0"/>
                </a:lnTo>
                <a:lnTo>
                  <a:pt x="4660160" y="5157119"/>
                </a:lnTo>
                <a:lnTo>
                  <a:pt x="0" y="51571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495800" y="4486492"/>
            <a:ext cx="9374302" cy="1652953"/>
          </a:xfrm>
          <a:prstGeom prst="rect">
            <a:avLst/>
          </a:prstGeom>
        </p:spPr>
        <p:txBody>
          <a:bodyPr lIns="0" tIns="0" rIns="0" bIns="0" rtlCol="0" anchor="t">
            <a:spAutoFit/>
          </a:bodyPr>
          <a:lstStyle/>
          <a:p>
            <a:pPr algn="ctr">
              <a:lnSpc>
                <a:spcPts val="6399"/>
              </a:lnSpc>
            </a:pPr>
            <a:r>
              <a:rPr lang="en-US" sz="6399" dirty="0">
                <a:solidFill>
                  <a:srgbClr val="754820"/>
                </a:solidFill>
                <a:latin typeface="Tropika"/>
                <a:ea typeface="Tropika"/>
                <a:cs typeface="Tropika"/>
                <a:sym typeface="Tropika"/>
              </a:rPr>
              <a:t>Presented by </a:t>
            </a:r>
          </a:p>
          <a:p>
            <a:pPr algn="ctr">
              <a:lnSpc>
                <a:spcPts val="6399"/>
              </a:lnSpc>
            </a:pPr>
            <a:r>
              <a:rPr lang="en-US" sz="6399" dirty="0">
                <a:solidFill>
                  <a:srgbClr val="754820"/>
                </a:solidFill>
                <a:latin typeface="Tropika"/>
                <a:ea typeface="Tropika"/>
                <a:cs typeface="Tropika"/>
                <a:sym typeface="Tropika"/>
              </a:rPr>
              <a:t>Mojtaba Mansouri </a:t>
            </a:r>
            <a:r>
              <a:rPr lang="en-US" sz="6399" dirty="0" err="1">
                <a:solidFill>
                  <a:srgbClr val="754820"/>
                </a:solidFill>
                <a:latin typeface="Tropika"/>
                <a:ea typeface="Tropika"/>
                <a:cs typeface="Tropika"/>
                <a:sym typeface="Tropika"/>
              </a:rPr>
              <a:t>Nejad</a:t>
            </a:r>
            <a:endParaRPr lang="en-US" sz="6399" dirty="0">
              <a:solidFill>
                <a:srgbClr val="754820"/>
              </a:solidFill>
              <a:latin typeface="Tropika"/>
              <a:ea typeface="Tropika"/>
              <a:cs typeface="Tropika"/>
              <a:sym typeface="Tropika"/>
            </a:endParaRPr>
          </a:p>
        </p:txBody>
      </p:sp>
      <p:sp>
        <p:nvSpPr>
          <p:cNvPr id="9" name="Freeform 9"/>
          <p:cNvSpPr/>
          <p:nvPr/>
        </p:nvSpPr>
        <p:spPr>
          <a:xfrm flipV="1">
            <a:off x="14244212" y="-997648"/>
            <a:ext cx="4660160" cy="5157119"/>
          </a:xfrm>
          <a:custGeom>
            <a:avLst/>
            <a:gdLst/>
            <a:ahLst/>
            <a:cxnLst/>
            <a:rect l="l" t="t" r="r" b="b"/>
            <a:pathLst>
              <a:path w="4660160" h="5157119">
                <a:moveTo>
                  <a:pt x="0" y="5157119"/>
                </a:moveTo>
                <a:lnTo>
                  <a:pt x="4660161" y="5157119"/>
                </a:lnTo>
                <a:lnTo>
                  <a:pt x="4660161" y="0"/>
                </a:lnTo>
                <a:lnTo>
                  <a:pt x="0" y="0"/>
                </a:lnTo>
                <a:lnTo>
                  <a:pt x="0" y="5157119"/>
                </a:lnTo>
                <a:close/>
              </a:path>
            </a:pathLst>
          </a:custGeom>
          <a:blipFill>
            <a:blip r:embed="rId6">
              <a:extLst>
                <a:ext uri="{96DAC541-7B7A-43D3-8B79-37D633B846F1}">
                  <asvg:svgBlip xmlns:asvg="http://schemas.microsoft.com/office/drawing/2016/SVG/main" r:embed="rId7"/>
                </a:ext>
              </a:extLst>
            </a:blip>
            <a:stretch>
              <a:fillRect/>
            </a:stretch>
          </a:blipFill>
        </p:spPr>
      </p:sp>
      <p:pic>
        <p:nvPicPr>
          <p:cNvPr id="11" name="Picture 10" descr="A qr code with a white background&#10;&#10;Description automatically generated">
            <a:extLst>
              <a:ext uri="{FF2B5EF4-FFF2-40B4-BE49-F238E27FC236}">
                <a16:creationId xmlns:a16="http://schemas.microsoft.com/office/drawing/2014/main" id="{2E75F068-CFF9-F462-DB5C-B639BB6ACAA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46818" y="6050706"/>
            <a:ext cx="4076700" cy="4076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333490">
            <a:off x="-2993594" y="957005"/>
            <a:ext cx="13293441" cy="8939839"/>
          </a:xfrm>
          <a:custGeom>
            <a:avLst/>
            <a:gdLst/>
            <a:ahLst/>
            <a:cxnLst/>
            <a:rect l="l" t="t" r="r" b="b"/>
            <a:pathLst>
              <a:path w="13293441" h="8939839">
                <a:moveTo>
                  <a:pt x="0" y="0"/>
                </a:moveTo>
                <a:lnTo>
                  <a:pt x="13293442" y="0"/>
                </a:lnTo>
                <a:lnTo>
                  <a:pt x="13293442" y="8939839"/>
                </a:lnTo>
                <a:lnTo>
                  <a:pt x="0" y="89398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32329" y="4991100"/>
            <a:ext cx="6270790" cy="2372957"/>
          </a:xfrm>
          <a:prstGeom prst="rect">
            <a:avLst/>
          </a:prstGeom>
        </p:spPr>
        <p:txBody>
          <a:bodyPr lIns="0" tIns="0" rIns="0" bIns="0" rtlCol="0" anchor="t">
            <a:spAutoFit/>
          </a:bodyPr>
          <a:lstStyle/>
          <a:p>
            <a:pPr algn="l">
              <a:lnSpc>
                <a:spcPts val="12000"/>
              </a:lnSpc>
            </a:pPr>
            <a:r>
              <a:rPr lang="en-US" sz="36000" dirty="0">
                <a:solidFill>
                  <a:srgbClr val="754820"/>
                </a:solidFill>
                <a:latin typeface="Tropika"/>
                <a:ea typeface="Tropika"/>
                <a:cs typeface="Tropika"/>
                <a:sym typeface="Tropika"/>
              </a:rPr>
              <a:t>CSI</a:t>
            </a:r>
            <a:endParaRPr lang="en-US" sz="12000" dirty="0">
              <a:solidFill>
                <a:srgbClr val="754820"/>
              </a:solidFill>
              <a:latin typeface="Tropika"/>
              <a:ea typeface="Tropika"/>
              <a:cs typeface="Tropika"/>
              <a:sym typeface="Tropika"/>
            </a:endParaRPr>
          </a:p>
        </p:txBody>
      </p:sp>
      <p:sp>
        <p:nvSpPr>
          <p:cNvPr id="5" name="TextBox 5"/>
          <p:cNvSpPr txBox="1"/>
          <p:nvPr/>
        </p:nvSpPr>
        <p:spPr>
          <a:xfrm>
            <a:off x="8724822" y="921158"/>
            <a:ext cx="8530849" cy="8444684"/>
          </a:xfrm>
          <a:prstGeom prst="rect">
            <a:avLst/>
          </a:prstGeom>
        </p:spPr>
        <p:txBody>
          <a:bodyPr lIns="0" tIns="0" rIns="0" bIns="0" rtlCol="0" anchor="t">
            <a:spAutoFit/>
          </a:bodyPr>
          <a:lstStyle/>
          <a:p>
            <a:pPr algn="just">
              <a:lnSpc>
                <a:spcPts val="4419"/>
              </a:lnSpc>
            </a:pPr>
            <a:r>
              <a:rPr lang="en-US" sz="3600" dirty="0">
                <a:solidFill>
                  <a:srgbClr val="754820"/>
                </a:solidFill>
              </a:rPr>
              <a:t>Channel State Information (CSI) is a set of parameters that describe the conditions of a communication channel between a transmitter and receiver. CSI includes details like the amplitude and phase of signals across different frequency subcarriers. It is used to optimize data transmission and reception in wireless systems like Wi-Fi, 5G, and MIMO by providing insights into channel quality, interference levels, and data rate potential. In research areas such as Wi-Fi-based localization and human activity recognition, CSI is valuable for </a:t>
            </a:r>
            <a:r>
              <a:rPr lang="en-US" sz="3600" b="1" dirty="0">
                <a:solidFill>
                  <a:srgbClr val="754820"/>
                </a:solidFill>
              </a:rPr>
              <a:t>detecting environmental changes and movements, offering precise data for analysis and prediction</a:t>
            </a:r>
            <a:r>
              <a:rPr lang="en-US" sz="3600" dirty="0">
                <a:solidFill>
                  <a:srgbClr val="754820"/>
                </a:solidFill>
              </a:rPr>
              <a:t>.</a:t>
            </a:r>
            <a:endParaRPr lang="en-US" sz="3399" dirty="0">
              <a:solidFill>
                <a:srgbClr val="754820"/>
              </a:solidFill>
              <a:latin typeface="Bitter"/>
              <a:ea typeface="Bitter"/>
              <a:cs typeface="Bitter"/>
              <a:sym typeface="Bitt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5419956" y="1028700"/>
            <a:ext cx="7448088"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3"/>
            <a:stretch>
              <a:fillRect/>
            </a:stretch>
          </a:blipFill>
        </p:spPr>
      </p:sp>
      <p:sp>
        <p:nvSpPr>
          <p:cNvPr id="4" name="Freeform 4"/>
          <p:cNvSpPr/>
          <p:nvPr/>
        </p:nvSpPr>
        <p:spPr>
          <a:xfrm rot="-5400000" flipV="1">
            <a:off x="2352901" y="2864688"/>
            <a:ext cx="5593287" cy="7193938"/>
          </a:xfrm>
          <a:custGeom>
            <a:avLst/>
            <a:gdLst/>
            <a:ahLst/>
            <a:cxnLst/>
            <a:rect l="l" t="t" r="r" b="b"/>
            <a:pathLst>
              <a:path w="5593287" h="7193938">
                <a:moveTo>
                  <a:pt x="0" y="7193938"/>
                </a:moveTo>
                <a:lnTo>
                  <a:pt x="5593286" y="7193938"/>
                </a:lnTo>
                <a:lnTo>
                  <a:pt x="5593286" y="0"/>
                </a:lnTo>
                <a:lnTo>
                  <a:pt x="0" y="0"/>
                </a:lnTo>
                <a:lnTo>
                  <a:pt x="0" y="719393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a:off x="10341813" y="2864688"/>
            <a:ext cx="5593287" cy="7193938"/>
          </a:xfrm>
          <a:custGeom>
            <a:avLst/>
            <a:gdLst/>
            <a:ahLst/>
            <a:cxnLst/>
            <a:rect l="l" t="t" r="r" b="b"/>
            <a:pathLst>
              <a:path w="5593287" h="7193938">
                <a:moveTo>
                  <a:pt x="0" y="0"/>
                </a:moveTo>
                <a:lnTo>
                  <a:pt x="5593286" y="0"/>
                </a:lnTo>
                <a:lnTo>
                  <a:pt x="5593286" y="7193938"/>
                </a:lnTo>
                <a:lnTo>
                  <a:pt x="0" y="7193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6716414">
            <a:off x="-531548" y="-778189"/>
            <a:ext cx="4645249" cy="5370231"/>
          </a:xfrm>
          <a:custGeom>
            <a:avLst/>
            <a:gdLst/>
            <a:ahLst/>
            <a:cxnLst/>
            <a:rect l="l" t="t" r="r" b="b"/>
            <a:pathLst>
              <a:path w="4645249" h="5370231">
                <a:moveTo>
                  <a:pt x="0" y="0"/>
                </a:moveTo>
                <a:lnTo>
                  <a:pt x="4645249" y="0"/>
                </a:lnTo>
                <a:lnTo>
                  <a:pt x="4645249" y="5370230"/>
                </a:lnTo>
                <a:lnTo>
                  <a:pt x="0" y="5370230"/>
                </a:lnTo>
                <a:lnTo>
                  <a:pt x="0" y="0"/>
                </a:lnTo>
                <a:close/>
              </a:path>
            </a:pathLst>
          </a:custGeom>
          <a:blipFill>
            <a:blip r:embed="rId6"/>
            <a:stretch>
              <a:fillRect/>
            </a:stretch>
          </a:blipFill>
        </p:spPr>
      </p:sp>
      <p:sp>
        <p:nvSpPr>
          <p:cNvPr id="7" name="TextBox 7"/>
          <p:cNvSpPr txBox="1"/>
          <p:nvPr/>
        </p:nvSpPr>
        <p:spPr>
          <a:xfrm>
            <a:off x="3835588" y="1001000"/>
            <a:ext cx="11126798" cy="1817101"/>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Side by Side</a:t>
            </a:r>
            <a:endParaRPr lang="en-US" sz="10775" dirty="0">
              <a:solidFill>
                <a:srgbClr val="754820"/>
              </a:solidFill>
              <a:latin typeface="Tropika"/>
              <a:ea typeface="Tropika"/>
              <a:cs typeface="Tropika"/>
              <a:sym typeface="Tropika"/>
            </a:endParaRPr>
          </a:p>
        </p:txBody>
      </p:sp>
      <p:sp>
        <p:nvSpPr>
          <p:cNvPr id="8" name="TextBox 8"/>
          <p:cNvSpPr txBox="1"/>
          <p:nvPr/>
        </p:nvSpPr>
        <p:spPr>
          <a:xfrm>
            <a:off x="2543556" y="6233219"/>
            <a:ext cx="5573039" cy="927946"/>
          </a:xfrm>
          <a:prstGeom prst="rect">
            <a:avLst/>
          </a:prstGeom>
        </p:spPr>
        <p:txBody>
          <a:bodyPr wrap="square" lIns="0" tIns="0" rIns="0" bIns="0" rtlCol="0" anchor="t">
            <a:spAutoFit/>
          </a:bodyPr>
          <a:lstStyle/>
          <a:p>
            <a:pPr algn="r">
              <a:lnSpc>
                <a:spcPts val="5600"/>
              </a:lnSpc>
            </a:pPr>
            <a:r>
              <a:rPr lang="en-US" sz="11500" dirty="0">
                <a:solidFill>
                  <a:srgbClr val="E8D3B5"/>
                </a:solidFill>
                <a:latin typeface="Bitter"/>
                <a:ea typeface="Bitter"/>
                <a:cs typeface="Bitter"/>
                <a:sym typeface="Bitter"/>
              </a:rPr>
              <a:t>Message</a:t>
            </a:r>
            <a:endParaRPr lang="en-US" sz="5600" dirty="0">
              <a:solidFill>
                <a:srgbClr val="E8D3B5"/>
              </a:solidFill>
              <a:latin typeface="Bitter"/>
              <a:ea typeface="Bitter"/>
              <a:cs typeface="Bitter"/>
              <a:sym typeface="Bitter"/>
            </a:endParaRPr>
          </a:p>
        </p:txBody>
      </p:sp>
      <p:sp>
        <p:nvSpPr>
          <p:cNvPr id="9" name="TextBox 9"/>
          <p:cNvSpPr txBox="1"/>
          <p:nvPr/>
        </p:nvSpPr>
        <p:spPr>
          <a:xfrm>
            <a:off x="10399471" y="6349154"/>
            <a:ext cx="4937146" cy="927946"/>
          </a:xfrm>
          <a:prstGeom prst="rect">
            <a:avLst/>
          </a:prstGeom>
        </p:spPr>
        <p:txBody>
          <a:bodyPr lIns="0" tIns="0" rIns="0" bIns="0" rtlCol="0" anchor="t">
            <a:spAutoFit/>
          </a:bodyPr>
          <a:lstStyle/>
          <a:p>
            <a:pPr algn="l">
              <a:lnSpc>
                <a:spcPts val="5600"/>
              </a:lnSpc>
            </a:pPr>
            <a:r>
              <a:rPr lang="en-US" sz="11500" dirty="0">
                <a:solidFill>
                  <a:srgbClr val="E8D3B5"/>
                </a:solidFill>
                <a:latin typeface="Bitter"/>
                <a:ea typeface="Bitter"/>
                <a:cs typeface="Bitter"/>
                <a:sym typeface="Bitter"/>
              </a:rPr>
              <a:t>Channel</a:t>
            </a:r>
          </a:p>
        </p:txBody>
      </p:sp>
      <p:sp>
        <p:nvSpPr>
          <p:cNvPr id="10" name="Freeform 10"/>
          <p:cNvSpPr/>
          <p:nvPr/>
        </p:nvSpPr>
        <p:spPr>
          <a:xfrm rot="6716414" flipH="1" flipV="1">
            <a:off x="14031800" y="-1121089"/>
            <a:ext cx="4645249" cy="5370231"/>
          </a:xfrm>
          <a:custGeom>
            <a:avLst/>
            <a:gdLst/>
            <a:ahLst/>
            <a:cxnLst/>
            <a:rect l="l" t="t" r="r" b="b"/>
            <a:pathLst>
              <a:path w="4645249" h="5370231">
                <a:moveTo>
                  <a:pt x="4645250" y="5370230"/>
                </a:moveTo>
                <a:lnTo>
                  <a:pt x="0" y="5370230"/>
                </a:lnTo>
                <a:lnTo>
                  <a:pt x="0" y="0"/>
                </a:lnTo>
                <a:lnTo>
                  <a:pt x="4645250" y="0"/>
                </a:lnTo>
                <a:lnTo>
                  <a:pt x="4645250" y="5370230"/>
                </a:lnTo>
                <a:close/>
              </a:path>
            </a:pathLst>
          </a:custGeom>
          <a:blipFill>
            <a:blip r:embed="rId6"/>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7A6504-04A6-F034-083A-442FE308DCE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5CAB1F4-0513-9404-2906-A5AB20DF4B5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BBCB53FD-C4BA-7BD5-F87A-22A61FEE610E}"/>
              </a:ext>
            </a:extLst>
          </p:cNvPr>
          <p:cNvSpPr/>
          <p:nvPr/>
        </p:nvSpPr>
        <p:spPr>
          <a:xfrm>
            <a:off x="5419956" y="1028700"/>
            <a:ext cx="7448088"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959B3E3E-3B23-3B96-065E-A501848A223B}"/>
              </a:ext>
            </a:extLst>
          </p:cNvPr>
          <p:cNvSpPr/>
          <p:nvPr/>
        </p:nvSpPr>
        <p:spPr>
          <a:xfrm rot="-5400000" flipV="1">
            <a:off x="2352901" y="2864688"/>
            <a:ext cx="5593287" cy="7193938"/>
          </a:xfrm>
          <a:custGeom>
            <a:avLst/>
            <a:gdLst/>
            <a:ahLst/>
            <a:cxnLst/>
            <a:rect l="l" t="t" r="r" b="b"/>
            <a:pathLst>
              <a:path w="5593287" h="7193938">
                <a:moveTo>
                  <a:pt x="0" y="7193938"/>
                </a:moveTo>
                <a:lnTo>
                  <a:pt x="5593286" y="7193938"/>
                </a:lnTo>
                <a:lnTo>
                  <a:pt x="5593286" y="0"/>
                </a:lnTo>
                <a:lnTo>
                  <a:pt x="0" y="0"/>
                </a:lnTo>
                <a:lnTo>
                  <a:pt x="0" y="719393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65E08B16-3D3F-8C28-3C0B-983B1EA284DE}"/>
              </a:ext>
            </a:extLst>
          </p:cNvPr>
          <p:cNvSpPr/>
          <p:nvPr/>
        </p:nvSpPr>
        <p:spPr>
          <a:xfrm rot="-5400000">
            <a:off x="10341813" y="2864688"/>
            <a:ext cx="5593287" cy="7193938"/>
          </a:xfrm>
          <a:custGeom>
            <a:avLst/>
            <a:gdLst/>
            <a:ahLst/>
            <a:cxnLst/>
            <a:rect l="l" t="t" r="r" b="b"/>
            <a:pathLst>
              <a:path w="5593287" h="7193938">
                <a:moveTo>
                  <a:pt x="0" y="0"/>
                </a:moveTo>
                <a:lnTo>
                  <a:pt x="5593286" y="0"/>
                </a:lnTo>
                <a:lnTo>
                  <a:pt x="5593286" y="7193938"/>
                </a:lnTo>
                <a:lnTo>
                  <a:pt x="0" y="7193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D63CBE34-7482-D265-ACC0-A29F34B77AE6}"/>
              </a:ext>
            </a:extLst>
          </p:cNvPr>
          <p:cNvSpPr/>
          <p:nvPr/>
        </p:nvSpPr>
        <p:spPr>
          <a:xfrm rot="6716414">
            <a:off x="-531548" y="-778189"/>
            <a:ext cx="4645249" cy="5370231"/>
          </a:xfrm>
          <a:custGeom>
            <a:avLst/>
            <a:gdLst/>
            <a:ahLst/>
            <a:cxnLst/>
            <a:rect l="l" t="t" r="r" b="b"/>
            <a:pathLst>
              <a:path w="4645249" h="5370231">
                <a:moveTo>
                  <a:pt x="0" y="0"/>
                </a:moveTo>
                <a:lnTo>
                  <a:pt x="4645249" y="0"/>
                </a:lnTo>
                <a:lnTo>
                  <a:pt x="4645249" y="5370230"/>
                </a:lnTo>
                <a:lnTo>
                  <a:pt x="0" y="5370230"/>
                </a:lnTo>
                <a:lnTo>
                  <a:pt x="0" y="0"/>
                </a:lnTo>
                <a:close/>
              </a:path>
            </a:pathLst>
          </a:custGeom>
          <a:blipFill>
            <a:blip r:embed="rId6"/>
            <a:stretch>
              <a:fillRect/>
            </a:stretch>
          </a:blipFill>
        </p:spPr>
      </p:sp>
      <p:sp>
        <p:nvSpPr>
          <p:cNvPr id="7" name="TextBox 7">
            <a:extLst>
              <a:ext uri="{FF2B5EF4-FFF2-40B4-BE49-F238E27FC236}">
                <a16:creationId xmlns:a16="http://schemas.microsoft.com/office/drawing/2014/main" id="{F95DAEE6-B24A-0A49-999A-F433A916435A}"/>
              </a:ext>
            </a:extLst>
          </p:cNvPr>
          <p:cNvSpPr txBox="1"/>
          <p:nvPr/>
        </p:nvSpPr>
        <p:spPr>
          <a:xfrm>
            <a:off x="3835588" y="1001000"/>
            <a:ext cx="11126798" cy="1817101"/>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Side by Side</a:t>
            </a:r>
            <a:endParaRPr lang="en-US" sz="10775" dirty="0">
              <a:solidFill>
                <a:srgbClr val="754820"/>
              </a:solidFill>
              <a:latin typeface="Tropika"/>
              <a:ea typeface="Tropika"/>
              <a:cs typeface="Tropika"/>
              <a:sym typeface="Tropika"/>
            </a:endParaRPr>
          </a:p>
        </p:txBody>
      </p:sp>
      <p:sp>
        <p:nvSpPr>
          <p:cNvPr id="8" name="TextBox 8">
            <a:extLst>
              <a:ext uri="{FF2B5EF4-FFF2-40B4-BE49-F238E27FC236}">
                <a16:creationId xmlns:a16="http://schemas.microsoft.com/office/drawing/2014/main" id="{503CFA10-1946-216E-495C-E7E31D4B2B99}"/>
              </a:ext>
            </a:extLst>
          </p:cNvPr>
          <p:cNvSpPr txBox="1"/>
          <p:nvPr/>
        </p:nvSpPr>
        <p:spPr>
          <a:xfrm>
            <a:off x="609600" y="6283880"/>
            <a:ext cx="5573039" cy="927946"/>
          </a:xfrm>
          <a:prstGeom prst="rect">
            <a:avLst/>
          </a:prstGeom>
        </p:spPr>
        <p:txBody>
          <a:bodyPr wrap="square" lIns="0" tIns="0" rIns="0" bIns="0" rtlCol="0" anchor="t">
            <a:spAutoFit/>
          </a:bodyPr>
          <a:lstStyle/>
          <a:p>
            <a:pPr algn="r">
              <a:lnSpc>
                <a:spcPts val="5600"/>
              </a:lnSpc>
            </a:pPr>
            <a:r>
              <a:rPr lang="en-US" sz="11500" dirty="0">
                <a:solidFill>
                  <a:srgbClr val="E8D3B5"/>
                </a:solidFill>
                <a:latin typeface="Bitter"/>
                <a:ea typeface="Bitter"/>
                <a:cs typeface="Bitter"/>
                <a:sym typeface="Bitter"/>
              </a:rPr>
              <a:t>RL</a:t>
            </a:r>
            <a:endParaRPr lang="en-US" sz="5600" dirty="0">
              <a:solidFill>
                <a:srgbClr val="E8D3B5"/>
              </a:solidFill>
              <a:latin typeface="Bitter"/>
              <a:ea typeface="Bitter"/>
              <a:cs typeface="Bitter"/>
              <a:sym typeface="Bitter"/>
            </a:endParaRPr>
          </a:p>
        </p:txBody>
      </p:sp>
      <p:sp>
        <p:nvSpPr>
          <p:cNvPr id="9" name="TextBox 9">
            <a:extLst>
              <a:ext uri="{FF2B5EF4-FFF2-40B4-BE49-F238E27FC236}">
                <a16:creationId xmlns:a16="http://schemas.microsoft.com/office/drawing/2014/main" id="{08FF1DD3-29F0-9855-155D-A22539D9ED57}"/>
              </a:ext>
            </a:extLst>
          </p:cNvPr>
          <p:cNvSpPr txBox="1"/>
          <p:nvPr/>
        </p:nvSpPr>
        <p:spPr>
          <a:xfrm>
            <a:off x="12164219" y="6189491"/>
            <a:ext cx="4937146" cy="927946"/>
          </a:xfrm>
          <a:prstGeom prst="rect">
            <a:avLst/>
          </a:prstGeom>
        </p:spPr>
        <p:txBody>
          <a:bodyPr lIns="0" tIns="0" rIns="0" bIns="0" rtlCol="0" anchor="t">
            <a:spAutoFit/>
          </a:bodyPr>
          <a:lstStyle/>
          <a:p>
            <a:pPr algn="l">
              <a:lnSpc>
                <a:spcPts val="5600"/>
              </a:lnSpc>
            </a:pPr>
            <a:r>
              <a:rPr lang="en-US" sz="11500" dirty="0">
                <a:solidFill>
                  <a:srgbClr val="E8D3B5"/>
                </a:solidFill>
                <a:latin typeface="Bitter"/>
                <a:ea typeface="Bitter"/>
                <a:cs typeface="Bitter"/>
                <a:sym typeface="Bitter"/>
              </a:rPr>
              <a:t>ML</a:t>
            </a:r>
          </a:p>
        </p:txBody>
      </p:sp>
      <p:sp>
        <p:nvSpPr>
          <p:cNvPr id="10" name="Freeform 10">
            <a:extLst>
              <a:ext uri="{FF2B5EF4-FFF2-40B4-BE49-F238E27FC236}">
                <a16:creationId xmlns:a16="http://schemas.microsoft.com/office/drawing/2014/main" id="{B52F8928-4D3B-F85B-FF08-CB03CB5C7791}"/>
              </a:ext>
            </a:extLst>
          </p:cNvPr>
          <p:cNvSpPr/>
          <p:nvPr/>
        </p:nvSpPr>
        <p:spPr>
          <a:xfrm rot="6716414" flipH="1" flipV="1">
            <a:off x="14031800" y="-1121089"/>
            <a:ext cx="4645249" cy="5370231"/>
          </a:xfrm>
          <a:custGeom>
            <a:avLst/>
            <a:gdLst/>
            <a:ahLst/>
            <a:cxnLst/>
            <a:rect l="l" t="t" r="r" b="b"/>
            <a:pathLst>
              <a:path w="4645249" h="5370231">
                <a:moveTo>
                  <a:pt x="4645250" y="5370230"/>
                </a:moveTo>
                <a:lnTo>
                  <a:pt x="0" y="5370230"/>
                </a:lnTo>
                <a:lnTo>
                  <a:pt x="0" y="0"/>
                </a:lnTo>
                <a:lnTo>
                  <a:pt x="4645250" y="0"/>
                </a:lnTo>
                <a:lnTo>
                  <a:pt x="4645250" y="5370230"/>
                </a:lnTo>
                <a:close/>
              </a:path>
            </a:pathLst>
          </a:custGeom>
          <a:blipFill>
            <a:blip r:embed="rId6"/>
            <a:stretch>
              <a:fillRect/>
            </a:stretch>
          </a:blipFill>
        </p:spPr>
      </p:sp>
    </p:spTree>
    <p:extLst>
      <p:ext uri="{BB962C8B-B14F-4D97-AF65-F5344CB8AC3E}">
        <p14:creationId xmlns:p14="http://schemas.microsoft.com/office/powerpoint/2010/main" val="23765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B24CA-943D-DE6C-CB35-E2F3792C81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4DA8B2-9598-3593-9D4F-78582E347E9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a:extLst>
              <a:ext uri="{FF2B5EF4-FFF2-40B4-BE49-F238E27FC236}">
                <a16:creationId xmlns:a16="http://schemas.microsoft.com/office/drawing/2014/main" id="{3F67D72B-FB65-D81B-2223-9C24AD2E45C6}"/>
              </a:ext>
            </a:extLst>
          </p:cNvPr>
          <p:cNvSpPr/>
          <p:nvPr/>
        </p:nvSpPr>
        <p:spPr>
          <a:xfrm>
            <a:off x="5419956" y="1028700"/>
            <a:ext cx="7448088"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3"/>
            <a:stretch>
              <a:fillRect/>
            </a:stretch>
          </a:blipFill>
        </p:spPr>
      </p:sp>
      <p:sp>
        <p:nvSpPr>
          <p:cNvPr id="4" name="Freeform 4">
            <a:extLst>
              <a:ext uri="{FF2B5EF4-FFF2-40B4-BE49-F238E27FC236}">
                <a16:creationId xmlns:a16="http://schemas.microsoft.com/office/drawing/2014/main" id="{BFEBD140-4647-ABE4-3CA4-F08ECA63A476}"/>
              </a:ext>
            </a:extLst>
          </p:cNvPr>
          <p:cNvSpPr/>
          <p:nvPr/>
        </p:nvSpPr>
        <p:spPr>
          <a:xfrm rot="-5400000" flipV="1">
            <a:off x="2352901" y="2864688"/>
            <a:ext cx="5593287" cy="7193938"/>
          </a:xfrm>
          <a:custGeom>
            <a:avLst/>
            <a:gdLst/>
            <a:ahLst/>
            <a:cxnLst/>
            <a:rect l="l" t="t" r="r" b="b"/>
            <a:pathLst>
              <a:path w="5593287" h="7193938">
                <a:moveTo>
                  <a:pt x="0" y="7193938"/>
                </a:moveTo>
                <a:lnTo>
                  <a:pt x="5593286" y="7193938"/>
                </a:lnTo>
                <a:lnTo>
                  <a:pt x="5593286" y="0"/>
                </a:lnTo>
                <a:lnTo>
                  <a:pt x="0" y="0"/>
                </a:lnTo>
                <a:lnTo>
                  <a:pt x="0" y="7193938"/>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B8295E3A-7143-61EB-92B7-7E3237C35E7B}"/>
              </a:ext>
            </a:extLst>
          </p:cNvPr>
          <p:cNvSpPr/>
          <p:nvPr/>
        </p:nvSpPr>
        <p:spPr>
          <a:xfrm rot="-5400000">
            <a:off x="10341813" y="2864688"/>
            <a:ext cx="5593287" cy="7193938"/>
          </a:xfrm>
          <a:custGeom>
            <a:avLst/>
            <a:gdLst/>
            <a:ahLst/>
            <a:cxnLst/>
            <a:rect l="l" t="t" r="r" b="b"/>
            <a:pathLst>
              <a:path w="5593287" h="7193938">
                <a:moveTo>
                  <a:pt x="0" y="0"/>
                </a:moveTo>
                <a:lnTo>
                  <a:pt x="5593286" y="0"/>
                </a:lnTo>
                <a:lnTo>
                  <a:pt x="5593286" y="7193938"/>
                </a:lnTo>
                <a:lnTo>
                  <a:pt x="0" y="7193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a:extLst>
              <a:ext uri="{FF2B5EF4-FFF2-40B4-BE49-F238E27FC236}">
                <a16:creationId xmlns:a16="http://schemas.microsoft.com/office/drawing/2014/main" id="{02E3CC41-B013-86C3-9AFB-1D1F43D38CD0}"/>
              </a:ext>
            </a:extLst>
          </p:cNvPr>
          <p:cNvSpPr/>
          <p:nvPr/>
        </p:nvSpPr>
        <p:spPr>
          <a:xfrm rot="6716414">
            <a:off x="-531548" y="-778189"/>
            <a:ext cx="4645249" cy="5370231"/>
          </a:xfrm>
          <a:custGeom>
            <a:avLst/>
            <a:gdLst/>
            <a:ahLst/>
            <a:cxnLst/>
            <a:rect l="l" t="t" r="r" b="b"/>
            <a:pathLst>
              <a:path w="4645249" h="5370231">
                <a:moveTo>
                  <a:pt x="0" y="0"/>
                </a:moveTo>
                <a:lnTo>
                  <a:pt x="4645249" y="0"/>
                </a:lnTo>
                <a:lnTo>
                  <a:pt x="4645249" y="5370230"/>
                </a:lnTo>
                <a:lnTo>
                  <a:pt x="0" y="5370230"/>
                </a:lnTo>
                <a:lnTo>
                  <a:pt x="0" y="0"/>
                </a:lnTo>
                <a:close/>
              </a:path>
            </a:pathLst>
          </a:custGeom>
          <a:blipFill>
            <a:blip r:embed="rId6"/>
            <a:stretch>
              <a:fillRect/>
            </a:stretch>
          </a:blipFill>
        </p:spPr>
      </p:sp>
      <p:sp>
        <p:nvSpPr>
          <p:cNvPr id="7" name="TextBox 7">
            <a:extLst>
              <a:ext uri="{FF2B5EF4-FFF2-40B4-BE49-F238E27FC236}">
                <a16:creationId xmlns:a16="http://schemas.microsoft.com/office/drawing/2014/main" id="{4E02C73D-74CC-C77E-4720-29FD990E8D7A}"/>
              </a:ext>
            </a:extLst>
          </p:cNvPr>
          <p:cNvSpPr txBox="1"/>
          <p:nvPr/>
        </p:nvSpPr>
        <p:spPr>
          <a:xfrm>
            <a:off x="3835588" y="1001000"/>
            <a:ext cx="11126798" cy="1817101"/>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Side by Side</a:t>
            </a:r>
            <a:endParaRPr lang="en-US" sz="10775" dirty="0">
              <a:solidFill>
                <a:srgbClr val="754820"/>
              </a:solidFill>
              <a:latin typeface="Tropika"/>
              <a:ea typeface="Tropika"/>
              <a:cs typeface="Tropika"/>
              <a:sym typeface="Tropika"/>
            </a:endParaRPr>
          </a:p>
        </p:txBody>
      </p:sp>
      <p:sp>
        <p:nvSpPr>
          <p:cNvPr id="8" name="TextBox 8">
            <a:extLst>
              <a:ext uri="{FF2B5EF4-FFF2-40B4-BE49-F238E27FC236}">
                <a16:creationId xmlns:a16="http://schemas.microsoft.com/office/drawing/2014/main" id="{A837AFA0-E038-F8E9-2BB1-071908AF3491}"/>
              </a:ext>
            </a:extLst>
          </p:cNvPr>
          <p:cNvSpPr txBox="1"/>
          <p:nvPr/>
        </p:nvSpPr>
        <p:spPr>
          <a:xfrm>
            <a:off x="-20756" y="6226426"/>
            <a:ext cx="7712687" cy="863634"/>
          </a:xfrm>
          <a:prstGeom prst="rect">
            <a:avLst/>
          </a:prstGeom>
        </p:spPr>
        <p:txBody>
          <a:bodyPr wrap="square" lIns="0" tIns="0" rIns="0" bIns="0" rtlCol="0" anchor="t">
            <a:spAutoFit/>
          </a:bodyPr>
          <a:lstStyle/>
          <a:p>
            <a:pPr algn="r">
              <a:lnSpc>
                <a:spcPts val="5600"/>
              </a:lnSpc>
            </a:pPr>
            <a:r>
              <a:rPr lang="en-US" sz="8800" dirty="0">
                <a:solidFill>
                  <a:srgbClr val="E8D3B5"/>
                </a:solidFill>
                <a:latin typeface="Bitter"/>
                <a:ea typeface="Bitter"/>
                <a:cs typeface="Bitter"/>
                <a:sym typeface="Bitter"/>
              </a:rPr>
              <a:t>Prediction</a:t>
            </a:r>
            <a:endParaRPr lang="en-US" sz="5600" dirty="0">
              <a:solidFill>
                <a:srgbClr val="E8D3B5"/>
              </a:solidFill>
              <a:latin typeface="Bitter"/>
              <a:ea typeface="Bitter"/>
              <a:cs typeface="Bitter"/>
              <a:sym typeface="Bitter"/>
            </a:endParaRPr>
          </a:p>
        </p:txBody>
      </p:sp>
      <p:sp>
        <p:nvSpPr>
          <p:cNvPr id="9" name="TextBox 9">
            <a:extLst>
              <a:ext uri="{FF2B5EF4-FFF2-40B4-BE49-F238E27FC236}">
                <a16:creationId xmlns:a16="http://schemas.microsoft.com/office/drawing/2014/main" id="{2112D0A9-7C7B-1267-4490-9B0245B4687C}"/>
              </a:ext>
            </a:extLst>
          </p:cNvPr>
          <p:cNvSpPr txBox="1"/>
          <p:nvPr/>
        </p:nvSpPr>
        <p:spPr>
          <a:xfrm>
            <a:off x="10058400" y="6226426"/>
            <a:ext cx="7014532" cy="863634"/>
          </a:xfrm>
          <a:prstGeom prst="rect">
            <a:avLst/>
          </a:prstGeom>
        </p:spPr>
        <p:txBody>
          <a:bodyPr wrap="square" lIns="0" tIns="0" rIns="0" bIns="0" rtlCol="0" anchor="t">
            <a:spAutoFit/>
          </a:bodyPr>
          <a:lstStyle/>
          <a:p>
            <a:pPr algn="l">
              <a:lnSpc>
                <a:spcPts val="5600"/>
              </a:lnSpc>
            </a:pPr>
            <a:r>
              <a:rPr lang="en-US" sz="8800" dirty="0">
                <a:solidFill>
                  <a:srgbClr val="E8D3B5"/>
                </a:solidFill>
                <a:latin typeface="Bitter"/>
                <a:ea typeface="Bitter"/>
                <a:cs typeface="Bitter"/>
                <a:sym typeface="Bitter"/>
              </a:rPr>
              <a:t>Comparison</a:t>
            </a:r>
            <a:endParaRPr lang="en-US" sz="11500" dirty="0">
              <a:solidFill>
                <a:srgbClr val="E8D3B5"/>
              </a:solidFill>
              <a:latin typeface="Bitter"/>
              <a:ea typeface="Bitter"/>
              <a:cs typeface="Bitter"/>
              <a:sym typeface="Bitter"/>
            </a:endParaRPr>
          </a:p>
        </p:txBody>
      </p:sp>
      <p:sp>
        <p:nvSpPr>
          <p:cNvPr id="10" name="Freeform 10">
            <a:extLst>
              <a:ext uri="{FF2B5EF4-FFF2-40B4-BE49-F238E27FC236}">
                <a16:creationId xmlns:a16="http://schemas.microsoft.com/office/drawing/2014/main" id="{6855CDC3-8547-C6D8-7AD2-DE93B4FAF928}"/>
              </a:ext>
            </a:extLst>
          </p:cNvPr>
          <p:cNvSpPr/>
          <p:nvPr/>
        </p:nvSpPr>
        <p:spPr>
          <a:xfrm rot="6716414" flipH="1" flipV="1">
            <a:off x="14031800" y="-1121089"/>
            <a:ext cx="4645249" cy="5370231"/>
          </a:xfrm>
          <a:custGeom>
            <a:avLst/>
            <a:gdLst/>
            <a:ahLst/>
            <a:cxnLst/>
            <a:rect l="l" t="t" r="r" b="b"/>
            <a:pathLst>
              <a:path w="4645249" h="5370231">
                <a:moveTo>
                  <a:pt x="4645250" y="5370230"/>
                </a:moveTo>
                <a:lnTo>
                  <a:pt x="0" y="5370230"/>
                </a:lnTo>
                <a:lnTo>
                  <a:pt x="0" y="0"/>
                </a:lnTo>
                <a:lnTo>
                  <a:pt x="4645250" y="0"/>
                </a:lnTo>
                <a:lnTo>
                  <a:pt x="4645250" y="5370230"/>
                </a:lnTo>
                <a:close/>
              </a:path>
            </a:pathLst>
          </a:custGeom>
          <a:blipFill>
            <a:blip r:embed="rId6"/>
            <a:stretch>
              <a:fillRect/>
            </a:stretch>
          </a:blipFill>
        </p:spPr>
      </p:sp>
    </p:spTree>
    <p:extLst>
      <p:ext uri="{BB962C8B-B14F-4D97-AF65-F5344CB8AC3E}">
        <p14:creationId xmlns:p14="http://schemas.microsoft.com/office/powerpoint/2010/main" val="274301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B70C3-167A-85AD-F827-1FDE533ED8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00EEBA-7322-0A59-CEE5-774CB0E8A1B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9BC68471-7D09-E34F-9722-B5E47592BFC2}"/>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sp>
        <p:nvSpPr>
          <p:cNvPr id="4" name="Freeform 3">
            <a:extLst>
              <a:ext uri="{FF2B5EF4-FFF2-40B4-BE49-F238E27FC236}">
                <a16:creationId xmlns:a16="http://schemas.microsoft.com/office/drawing/2014/main" id="{A848F4C9-E5AB-F3CC-ED82-286FA96E29F1}"/>
              </a:ext>
            </a:extLst>
          </p:cNvPr>
          <p:cNvSpPr/>
          <p:nvPr/>
        </p:nvSpPr>
        <p:spPr>
          <a:xfrm>
            <a:off x="3048000" y="756056"/>
            <a:ext cx="11279198"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4"/>
            <a:stretch>
              <a:fillRect/>
            </a:stretch>
          </a:blipFill>
        </p:spPr>
      </p:sp>
      <p:sp>
        <p:nvSpPr>
          <p:cNvPr id="5" name="TextBox 7">
            <a:extLst>
              <a:ext uri="{FF2B5EF4-FFF2-40B4-BE49-F238E27FC236}">
                <a16:creationId xmlns:a16="http://schemas.microsoft.com/office/drawing/2014/main" id="{F5D5E727-5AA9-C0E0-9E6E-1CC0F2C8CC3B}"/>
              </a:ext>
            </a:extLst>
          </p:cNvPr>
          <p:cNvSpPr txBox="1"/>
          <p:nvPr/>
        </p:nvSpPr>
        <p:spPr>
          <a:xfrm>
            <a:off x="3200400" y="728356"/>
            <a:ext cx="11126798" cy="1817101"/>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Ris, Hap, </a:t>
            </a:r>
            <a:r>
              <a:rPr lang="en-US" sz="9600" dirty="0" err="1">
                <a:solidFill>
                  <a:srgbClr val="754820"/>
                </a:solidFill>
                <a:latin typeface="Tropika"/>
                <a:ea typeface="Tropika"/>
                <a:cs typeface="Tropika"/>
                <a:sym typeface="Tropika"/>
              </a:rPr>
              <a:t>Uav</a:t>
            </a:r>
            <a:r>
              <a:rPr lang="en-US" sz="9600" dirty="0">
                <a:solidFill>
                  <a:srgbClr val="754820"/>
                </a:solidFill>
                <a:latin typeface="Tropika"/>
                <a:ea typeface="Tropika"/>
                <a:cs typeface="Tropika"/>
                <a:sym typeface="Tropika"/>
              </a:rPr>
              <a:t>: 3k-5k</a:t>
            </a:r>
            <a:endParaRPr lang="en-US" sz="10775" dirty="0">
              <a:solidFill>
                <a:srgbClr val="754820"/>
              </a:solidFill>
              <a:latin typeface="Tropika"/>
              <a:ea typeface="Tropika"/>
              <a:cs typeface="Tropika"/>
              <a:sym typeface="Tropika"/>
            </a:endParaRPr>
          </a:p>
        </p:txBody>
      </p:sp>
      <p:sp>
        <p:nvSpPr>
          <p:cNvPr id="6" name="Freeform 3">
            <a:extLst>
              <a:ext uri="{FF2B5EF4-FFF2-40B4-BE49-F238E27FC236}">
                <a16:creationId xmlns:a16="http://schemas.microsoft.com/office/drawing/2014/main" id="{765F6656-6F54-5285-27C0-55770612C5B5}"/>
              </a:ext>
            </a:extLst>
          </p:cNvPr>
          <p:cNvSpPr/>
          <p:nvPr/>
        </p:nvSpPr>
        <p:spPr>
          <a:xfrm>
            <a:off x="4916364" y="3065976"/>
            <a:ext cx="7448088"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4"/>
            <a:stretch>
              <a:fillRect/>
            </a:stretch>
          </a:blipFill>
        </p:spPr>
      </p:sp>
      <p:sp>
        <p:nvSpPr>
          <p:cNvPr id="7" name="TextBox 7">
            <a:extLst>
              <a:ext uri="{FF2B5EF4-FFF2-40B4-BE49-F238E27FC236}">
                <a16:creationId xmlns:a16="http://schemas.microsoft.com/office/drawing/2014/main" id="{C8A18197-275A-F4F9-FFCC-D498A4811AF7}"/>
              </a:ext>
            </a:extLst>
          </p:cNvPr>
          <p:cNvSpPr txBox="1"/>
          <p:nvPr/>
        </p:nvSpPr>
        <p:spPr>
          <a:xfrm>
            <a:off x="3331996" y="3038276"/>
            <a:ext cx="11126798" cy="1817101"/>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ML , RL: 10k</a:t>
            </a:r>
            <a:endParaRPr lang="en-US" sz="10775" dirty="0">
              <a:solidFill>
                <a:srgbClr val="754820"/>
              </a:solidFill>
              <a:latin typeface="Tropika"/>
              <a:ea typeface="Tropika"/>
              <a:cs typeface="Tropika"/>
              <a:sym typeface="Tropika"/>
            </a:endParaRPr>
          </a:p>
        </p:txBody>
      </p:sp>
      <p:sp>
        <p:nvSpPr>
          <p:cNvPr id="8" name="Freeform 3">
            <a:extLst>
              <a:ext uri="{FF2B5EF4-FFF2-40B4-BE49-F238E27FC236}">
                <a16:creationId xmlns:a16="http://schemas.microsoft.com/office/drawing/2014/main" id="{4413E9A7-CF73-F08C-DB7B-206603559C92}"/>
              </a:ext>
            </a:extLst>
          </p:cNvPr>
          <p:cNvSpPr/>
          <p:nvPr/>
        </p:nvSpPr>
        <p:spPr>
          <a:xfrm>
            <a:off x="4116830" y="5453565"/>
            <a:ext cx="8913369"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4"/>
            <a:stretch>
              <a:fillRect/>
            </a:stretch>
          </a:blipFill>
        </p:spPr>
      </p:sp>
      <p:sp>
        <p:nvSpPr>
          <p:cNvPr id="9" name="TextBox 7">
            <a:extLst>
              <a:ext uri="{FF2B5EF4-FFF2-40B4-BE49-F238E27FC236}">
                <a16:creationId xmlns:a16="http://schemas.microsoft.com/office/drawing/2014/main" id="{62C1B0FB-B82B-B7E0-2B49-F4878D8DD8E7}"/>
              </a:ext>
            </a:extLst>
          </p:cNvPr>
          <p:cNvSpPr txBox="1"/>
          <p:nvPr/>
        </p:nvSpPr>
        <p:spPr>
          <a:xfrm>
            <a:off x="3044371" y="5425865"/>
            <a:ext cx="11126798" cy="1817101"/>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ML,RIS: 0.5k-1k</a:t>
            </a:r>
            <a:endParaRPr lang="en-US" sz="10775" dirty="0">
              <a:solidFill>
                <a:srgbClr val="754820"/>
              </a:solidFill>
              <a:latin typeface="Tropika"/>
              <a:ea typeface="Tropika"/>
              <a:cs typeface="Tropika"/>
              <a:sym typeface="Tropika"/>
            </a:endParaRPr>
          </a:p>
        </p:txBody>
      </p:sp>
      <p:sp>
        <p:nvSpPr>
          <p:cNvPr id="10" name="Freeform 3">
            <a:extLst>
              <a:ext uri="{FF2B5EF4-FFF2-40B4-BE49-F238E27FC236}">
                <a16:creationId xmlns:a16="http://schemas.microsoft.com/office/drawing/2014/main" id="{4BE78585-4BF2-44D7-9D45-EBC08B477DF3}"/>
              </a:ext>
            </a:extLst>
          </p:cNvPr>
          <p:cNvSpPr/>
          <p:nvPr/>
        </p:nvSpPr>
        <p:spPr>
          <a:xfrm>
            <a:off x="4617853" y="7641257"/>
            <a:ext cx="7448088"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4"/>
            <a:stretch>
              <a:fillRect/>
            </a:stretch>
          </a:blipFill>
        </p:spPr>
      </p:sp>
      <p:sp>
        <p:nvSpPr>
          <p:cNvPr id="11" name="TextBox 7">
            <a:extLst>
              <a:ext uri="{FF2B5EF4-FFF2-40B4-BE49-F238E27FC236}">
                <a16:creationId xmlns:a16="http://schemas.microsoft.com/office/drawing/2014/main" id="{559E4B0C-46AF-F309-5D51-0D3CBBEB6570}"/>
              </a:ext>
            </a:extLst>
          </p:cNvPr>
          <p:cNvSpPr txBox="1"/>
          <p:nvPr/>
        </p:nvSpPr>
        <p:spPr>
          <a:xfrm>
            <a:off x="3033485" y="7613557"/>
            <a:ext cx="11126798" cy="1817101"/>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CSI,RIS,ML: ?</a:t>
            </a:r>
            <a:endParaRPr lang="en-US" sz="10775" dirty="0">
              <a:solidFill>
                <a:srgbClr val="754820"/>
              </a:solidFill>
              <a:latin typeface="Tropika"/>
              <a:ea typeface="Tropika"/>
              <a:cs typeface="Tropika"/>
              <a:sym typeface="Tropika"/>
            </a:endParaRPr>
          </a:p>
        </p:txBody>
      </p:sp>
    </p:spTree>
    <p:extLst>
      <p:ext uri="{BB962C8B-B14F-4D97-AF65-F5344CB8AC3E}">
        <p14:creationId xmlns:p14="http://schemas.microsoft.com/office/powerpoint/2010/main" val="402207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CA7BB-79BD-9D15-09DC-53E8F108677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36B362-1D75-2727-8056-FC30896DF91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F14DC9F9-F3E9-A610-5AFC-02F482333317}"/>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sp>
        <p:nvSpPr>
          <p:cNvPr id="4" name="Freeform 3">
            <a:extLst>
              <a:ext uri="{FF2B5EF4-FFF2-40B4-BE49-F238E27FC236}">
                <a16:creationId xmlns:a16="http://schemas.microsoft.com/office/drawing/2014/main" id="{8FD75A40-9F41-108B-2E7D-FD721300AF3A}"/>
              </a:ext>
            </a:extLst>
          </p:cNvPr>
          <p:cNvSpPr/>
          <p:nvPr/>
        </p:nvSpPr>
        <p:spPr>
          <a:xfrm>
            <a:off x="1447800" y="756056"/>
            <a:ext cx="15163800"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4"/>
            <a:stretch>
              <a:fillRect/>
            </a:stretch>
          </a:blipFill>
        </p:spPr>
      </p:sp>
      <p:sp>
        <p:nvSpPr>
          <p:cNvPr id="5" name="TextBox 7">
            <a:extLst>
              <a:ext uri="{FF2B5EF4-FFF2-40B4-BE49-F238E27FC236}">
                <a16:creationId xmlns:a16="http://schemas.microsoft.com/office/drawing/2014/main" id="{5D174592-280A-DA1E-90C3-52ECBF0BDC7F}"/>
              </a:ext>
            </a:extLst>
          </p:cNvPr>
          <p:cNvSpPr txBox="1"/>
          <p:nvPr/>
        </p:nvSpPr>
        <p:spPr>
          <a:xfrm>
            <a:off x="838200" y="728356"/>
            <a:ext cx="16383000" cy="1777346"/>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Channel, ML, Comparison</a:t>
            </a:r>
            <a:endParaRPr lang="en-US" sz="10775" dirty="0">
              <a:solidFill>
                <a:srgbClr val="754820"/>
              </a:solidFill>
              <a:latin typeface="Tropika"/>
              <a:ea typeface="Tropika"/>
              <a:cs typeface="Tropika"/>
              <a:sym typeface="Tropika"/>
            </a:endParaRP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BEB57179-D1E2-4203-2694-D07B36220B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0711" y="2860141"/>
            <a:ext cx="2514603" cy="2514603"/>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893ED018-BFA0-6F70-6AB8-8C2BBC1CE9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cxnSp>
        <p:nvCxnSpPr>
          <p:cNvPr id="14" name="Straight Connector 13">
            <a:extLst>
              <a:ext uri="{FF2B5EF4-FFF2-40B4-BE49-F238E27FC236}">
                <a16:creationId xmlns:a16="http://schemas.microsoft.com/office/drawing/2014/main" id="{5FD6928F-5A4D-25AF-1BFD-F66E1469D59D}"/>
              </a:ext>
            </a:extLst>
          </p:cNvPr>
          <p:cNvCxnSpPr>
            <a:cxnSpLocks/>
          </p:cNvCxnSpPr>
          <p:nvPr/>
        </p:nvCxnSpPr>
        <p:spPr>
          <a:xfrm flipH="1">
            <a:off x="5684267" y="4533900"/>
            <a:ext cx="8376444" cy="2438400"/>
          </a:xfrm>
          <a:prstGeom prst="line">
            <a:avLst/>
          </a:prstGeom>
          <a:ln w="76200">
            <a:prstDash val="dash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20EE355-68D9-AC8B-6294-6CEF61981696}"/>
                  </a:ext>
                </a:extLst>
              </p:cNvPr>
              <p:cNvSpPr txBox="1"/>
              <p:nvPr/>
            </p:nvSpPr>
            <p:spPr>
              <a:xfrm>
                <a:off x="8659208" y="4661492"/>
                <a:ext cx="1213281" cy="101566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1</m:t>
                          </m:r>
                        </m:sub>
                      </m:sSub>
                    </m:oMath>
                  </m:oMathPara>
                </a14:m>
                <a:endParaRPr lang="en-US" sz="6000" dirty="0"/>
              </a:p>
            </p:txBody>
          </p:sp>
        </mc:Choice>
        <mc:Fallback>
          <p:sp>
            <p:nvSpPr>
              <p:cNvPr id="16" name="TextBox 15">
                <a:extLst>
                  <a:ext uri="{FF2B5EF4-FFF2-40B4-BE49-F238E27FC236}">
                    <a16:creationId xmlns:a16="http://schemas.microsoft.com/office/drawing/2014/main" id="{720EE355-68D9-AC8B-6294-6CEF61981696}"/>
                  </a:ext>
                </a:extLst>
              </p:cNvPr>
              <p:cNvSpPr txBox="1">
                <a:spLocks noRot="1" noChangeAspect="1" noMove="1" noResize="1" noEditPoints="1" noAdjustHandles="1" noChangeArrowheads="1" noChangeShapeType="1" noTextEdit="1"/>
              </p:cNvSpPr>
              <p:nvPr/>
            </p:nvSpPr>
            <p:spPr>
              <a:xfrm>
                <a:off x="8659208" y="4661492"/>
                <a:ext cx="1213281" cy="101566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900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BE40B-4963-4E23-553E-A3439E53A1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818110-5EC1-1323-26D6-816440F81EE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C1743688-3660-26AD-9921-DD430BBD2FA5}"/>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sp>
        <p:nvSpPr>
          <p:cNvPr id="4" name="Freeform 3">
            <a:extLst>
              <a:ext uri="{FF2B5EF4-FFF2-40B4-BE49-F238E27FC236}">
                <a16:creationId xmlns:a16="http://schemas.microsoft.com/office/drawing/2014/main" id="{FBB59F8C-795C-1940-ACB4-88AF59DEACBD}"/>
              </a:ext>
            </a:extLst>
          </p:cNvPr>
          <p:cNvSpPr/>
          <p:nvPr/>
        </p:nvSpPr>
        <p:spPr>
          <a:xfrm>
            <a:off x="1447800" y="756056"/>
            <a:ext cx="15163800"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4"/>
            <a:stretch>
              <a:fillRect/>
            </a:stretch>
          </a:blipFill>
        </p:spPr>
      </p:sp>
      <p:sp>
        <p:nvSpPr>
          <p:cNvPr id="5" name="TextBox 7">
            <a:extLst>
              <a:ext uri="{FF2B5EF4-FFF2-40B4-BE49-F238E27FC236}">
                <a16:creationId xmlns:a16="http://schemas.microsoft.com/office/drawing/2014/main" id="{CE126B42-1490-294C-875B-A6CB2FCD52F7}"/>
              </a:ext>
            </a:extLst>
          </p:cNvPr>
          <p:cNvSpPr txBox="1"/>
          <p:nvPr/>
        </p:nvSpPr>
        <p:spPr>
          <a:xfrm>
            <a:off x="838200" y="728356"/>
            <a:ext cx="16383000" cy="3753528"/>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Channel, ML, Comparison</a:t>
            </a:r>
          </a:p>
          <a:p>
            <a:pPr algn="ctr">
              <a:lnSpc>
                <a:spcPts val="15086"/>
              </a:lnSpc>
            </a:pPr>
            <a:r>
              <a:rPr lang="en-US" sz="9600" dirty="0">
                <a:solidFill>
                  <a:srgbClr val="754820"/>
                </a:solidFill>
                <a:latin typeface="Tropika"/>
                <a:ea typeface="Tropika"/>
                <a:cs typeface="Tropika"/>
                <a:sym typeface="Tropika"/>
              </a:rPr>
              <a:t>Train</a:t>
            </a:r>
            <a:endParaRPr lang="en-US" sz="10775" dirty="0">
              <a:solidFill>
                <a:srgbClr val="754820"/>
              </a:solidFill>
              <a:latin typeface="Tropika"/>
              <a:ea typeface="Tropika"/>
              <a:cs typeface="Tropika"/>
              <a:sym typeface="Tropika"/>
            </a:endParaRP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57F65ED4-0797-A843-D55C-6B267AFDDA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0711" y="2860141"/>
            <a:ext cx="2514603" cy="2514603"/>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B837D40F-28CD-3784-4401-FE3FA22B4F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cxnSp>
        <p:nvCxnSpPr>
          <p:cNvPr id="14" name="Straight Connector 13">
            <a:extLst>
              <a:ext uri="{FF2B5EF4-FFF2-40B4-BE49-F238E27FC236}">
                <a16:creationId xmlns:a16="http://schemas.microsoft.com/office/drawing/2014/main" id="{F74B76FA-1BF4-D543-0070-B238ADC0F6CC}"/>
              </a:ext>
            </a:extLst>
          </p:cNvPr>
          <p:cNvCxnSpPr>
            <a:cxnSpLocks/>
          </p:cNvCxnSpPr>
          <p:nvPr/>
        </p:nvCxnSpPr>
        <p:spPr>
          <a:xfrm flipH="1">
            <a:off x="5684267" y="4533900"/>
            <a:ext cx="8376444" cy="2438400"/>
          </a:xfrm>
          <a:prstGeom prst="line">
            <a:avLst/>
          </a:prstGeom>
          <a:ln w="76200">
            <a:prstDash val="dash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577D6F0-2284-CA7F-738A-8F7D638F8375}"/>
                  </a:ext>
                </a:extLst>
              </p:cNvPr>
              <p:cNvSpPr txBox="1"/>
              <p:nvPr/>
            </p:nvSpPr>
            <p:spPr>
              <a:xfrm>
                <a:off x="8659208" y="4661492"/>
                <a:ext cx="1213281" cy="101566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1</m:t>
                          </m:r>
                        </m:sub>
                      </m:sSub>
                    </m:oMath>
                  </m:oMathPara>
                </a14:m>
                <a:endParaRPr lang="en-US" sz="6000" dirty="0"/>
              </a:p>
            </p:txBody>
          </p:sp>
        </mc:Choice>
        <mc:Fallback>
          <p:sp>
            <p:nvSpPr>
              <p:cNvPr id="16" name="TextBox 15">
                <a:extLst>
                  <a:ext uri="{FF2B5EF4-FFF2-40B4-BE49-F238E27FC236}">
                    <a16:creationId xmlns:a16="http://schemas.microsoft.com/office/drawing/2014/main" id="{2577D6F0-2284-CA7F-738A-8F7D638F8375}"/>
                  </a:ext>
                </a:extLst>
              </p:cNvPr>
              <p:cNvSpPr txBox="1">
                <a:spLocks noRot="1" noChangeAspect="1" noMove="1" noResize="1" noEditPoints="1" noAdjustHandles="1" noChangeArrowheads="1" noChangeShapeType="1" noTextEdit="1"/>
              </p:cNvSpPr>
              <p:nvPr/>
            </p:nvSpPr>
            <p:spPr>
              <a:xfrm>
                <a:off x="8659208" y="4661492"/>
                <a:ext cx="1213281" cy="1015663"/>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CF67EF81-84CE-0C00-9DEB-F5CFABB029A5}"/>
              </a:ext>
            </a:extLst>
          </p:cNvPr>
          <p:cNvSpPr/>
          <p:nvPr/>
        </p:nvSpPr>
        <p:spPr>
          <a:xfrm>
            <a:off x="4572000" y="4305300"/>
            <a:ext cx="2895600" cy="1447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rPr>
              <a:t>GAN</a:t>
            </a:r>
          </a:p>
        </p:txBody>
      </p:sp>
      <p:cxnSp>
        <p:nvCxnSpPr>
          <p:cNvPr id="8" name="Straight Arrow Connector 7">
            <a:extLst>
              <a:ext uri="{FF2B5EF4-FFF2-40B4-BE49-F238E27FC236}">
                <a16:creationId xmlns:a16="http://schemas.microsoft.com/office/drawing/2014/main" id="{8BFBE0E3-4E6B-A3F1-ACC9-EE93CEF7C700}"/>
              </a:ext>
            </a:extLst>
          </p:cNvPr>
          <p:cNvCxnSpPr>
            <a:endCxn id="6" idx="3"/>
          </p:cNvCxnSpPr>
          <p:nvPr/>
        </p:nvCxnSpPr>
        <p:spPr>
          <a:xfrm flipH="1" flipV="1">
            <a:off x="7467600" y="5029200"/>
            <a:ext cx="1191608" cy="11430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725AEA2-80F2-75B3-13A6-842E49DB25E7}"/>
              </a:ext>
            </a:extLst>
          </p:cNvPr>
          <p:cNvCxnSpPr>
            <a:cxnSpLocks/>
            <a:stCxn id="6" idx="1"/>
          </p:cNvCxnSpPr>
          <p:nvPr/>
        </p:nvCxnSpPr>
        <p:spPr>
          <a:xfrm flipH="1">
            <a:off x="3279378" y="5029200"/>
            <a:ext cx="1292622"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C6DD9FA-9163-8F69-C595-53FFA1756393}"/>
                  </a:ext>
                </a:extLst>
              </p:cNvPr>
              <p:cNvSpPr txBox="1"/>
              <p:nvPr/>
            </p:nvSpPr>
            <p:spPr>
              <a:xfrm>
                <a:off x="1817139" y="4486086"/>
                <a:ext cx="1213281" cy="103983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sz="6000" i="1" smtClean="0">
                              <a:latin typeface="Cambria Math" panose="02040503050406030204" pitchFamily="18" charset="0"/>
                            </a:rPr>
                          </m:ctrlPr>
                        </m:accPr>
                        <m:e>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1</m:t>
                              </m:r>
                            </m:sub>
                          </m:sSub>
                        </m:e>
                      </m:acc>
                    </m:oMath>
                  </m:oMathPara>
                </a14:m>
                <a:endParaRPr lang="en-US" sz="6000" dirty="0"/>
              </a:p>
            </p:txBody>
          </p:sp>
        </mc:Choice>
        <mc:Fallback>
          <p:sp>
            <p:nvSpPr>
              <p:cNvPr id="15" name="TextBox 14">
                <a:extLst>
                  <a:ext uri="{FF2B5EF4-FFF2-40B4-BE49-F238E27FC236}">
                    <a16:creationId xmlns:a16="http://schemas.microsoft.com/office/drawing/2014/main" id="{EC6DD9FA-9163-8F69-C595-53FFA1756393}"/>
                  </a:ext>
                </a:extLst>
              </p:cNvPr>
              <p:cNvSpPr txBox="1">
                <a:spLocks noRot="1" noChangeAspect="1" noMove="1" noResize="1" noEditPoints="1" noAdjustHandles="1" noChangeArrowheads="1" noChangeShapeType="1" noTextEdit="1"/>
              </p:cNvSpPr>
              <p:nvPr/>
            </p:nvSpPr>
            <p:spPr>
              <a:xfrm>
                <a:off x="1817139" y="4486086"/>
                <a:ext cx="1213281" cy="10398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2EDA812-CFE1-215D-39C1-B0A36702A597}"/>
                  </a:ext>
                </a:extLst>
              </p:cNvPr>
              <p:cNvSpPr txBox="1"/>
              <p:nvPr/>
            </p:nvSpPr>
            <p:spPr>
              <a:xfrm>
                <a:off x="9495502" y="6120893"/>
                <a:ext cx="8165825" cy="271587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6600" b="0" i="1" smtClean="0">
                              <a:latin typeface="Cambria Math" panose="02040503050406030204" pitchFamily="18" charset="0"/>
                            </a:rPr>
                          </m:ctrlPr>
                        </m:sSubPr>
                        <m:e>
                          <m:r>
                            <a:rPr lang="en-US" sz="16600" b="0" i="1" smtClean="0">
                              <a:latin typeface="Cambria Math" panose="02040503050406030204" pitchFamily="18" charset="0"/>
                            </a:rPr>
                            <m:t>𝐻</m:t>
                          </m:r>
                        </m:e>
                        <m:sub>
                          <m:r>
                            <a:rPr lang="en-US" sz="16600" b="0" i="1" smtClean="0">
                              <a:latin typeface="Cambria Math" panose="02040503050406030204" pitchFamily="18" charset="0"/>
                            </a:rPr>
                            <m:t>1</m:t>
                          </m:r>
                        </m:sub>
                      </m:sSub>
                      <m:r>
                        <a:rPr lang="en-US" sz="16600" b="0" i="1" smtClean="0">
                          <a:latin typeface="Cambria Math" panose="02040503050406030204" pitchFamily="18" charset="0"/>
                        </a:rPr>
                        <m:t>=</m:t>
                      </m:r>
                      <m:sSub>
                        <m:sSubPr>
                          <m:ctrlPr>
                            <a:rPr lang="en-US" sz="16600" b="0" i="1" smtClean="0">
                              <a:latin typeface="Cambria Math" panose="02040503050406030204" pitchFamily="18" charset="0"/>
                            </a:rPr>
                          </m:ctrlPr>
                        </m:sSubPr>
                        <m:e>
                          <m:acc>
                            <m:accPr>
                              <m:chr m:val="̂"/>
                              <m:ctrlPr>
                                <a:rPr lang="en-US" sz="16600" i="1" smtClean="0">
                                  <a:latin typeface="Cambria Math" panose="02040503050406030204" pitchFamily="18" charset="0"/>
                                </a:rPr>
                              </m:ctrlPr>
                            </m:accPr>
                            <m:e>
                              <m:r>
                                <a:rPr lang="en-US" sz="16600" b="0" i="1" smtClean="0">
                                  <a:latin typeface="Cambria Math" panose="02040503050406030204" pitchFamily="18" charset="0"/>
                                </a:rPr>
                                <m:t>𝐻</m:t>
                              </m:r>
                            </m:e>
                          </m:acc>
                        </m:e>
                        <m:sub>
                          <m:r>
                            <a:rPr lang="en-US" sz="16600" b="0" i="1" smtClean="0">
                              <a:latin typeface="Cambria Math" panose="02040503050406030204" pitchFamily="18" charset="0"/>
                            </a:rPr>
                            <m:t>1</m:t>
                          </m:r>
                        </m:sub>
                      </m:sSub>
                    </m:oMath>
                  </m:oMathPara>
                </a14:m>
                <a:endParaRPr lang="en-US" sz="16600" dirty="0"/>
              </a:p>
            </p:txBody>
          </p:sp>
        </mc:Choice>
        <mc:Fallback>
          <p:sp>
            <p:nvSpPr>
              <p:cNvPr id="17" name="TextBox 16">
                <a:extLst>
                  <a:ext uri="{FF2B5EF4-FFF2-40B4-BE49-F238E27FC236}">
                    <a16:creationId xmlns:a16="http://schemas.microsoft.com/office/drawing/2014/main" id="{32EDA812-CFE1-215D-39C1-B0A36702A597}"/>
                  </a:ext>
                </a:extLst>
              </p:cNvPr>
              <p:cNvSpPr txBox="1">
                <a:spLocks noRot="1" noChangeAspect="1" noMove="1" noResize="1" noEditPoints="1" noAdjustHandles="1" noChangeArrowheads="1" noChangeShapeType="1" noTextEdit="1"/>
              </p:cNvSpPr>
              <p:nvPr/>
            </p:nvSpPr>
            <p:spPr>
              <a:xfrm>
                <a:off x="9495502" y="6120893"/>
                <a:ext cx="8165825" cy="271587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87300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75431-FB09-E350-8984-C0779B2F175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1D6943-61C3-8140-6AE9-AA8D76D759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769343EF-F9A4-DAB2-FAB3-8EFC37E57149}"/>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sp>
        <p:nvSpPr>
          <p:cNvPr id="4" name="Freeform 3">
            <a:extLst>
              <a:ext uri="{FF2B5EF4-FFF2-40B4-BE49-F238E27FC236}">
                <a16:creationId xmlns:a16="http://schemas.microsoft.com/office/drawing/2014/main" id="{C73F8188-6A48-7B08-B2B3-E4074CD41D34}"/>
              </a:ext>
            </a:extLst>
          </p:cNvPr>
          <p:cNvSpPr/>
          <p:nvPr/>
        </p:nvSpPr>
        <p:spPr>
          <a:xfrm>
            <a:off x="1447800" y="756056"/>
            <a:ext cx="15163800"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4"/>
            <a:stretch>
              <a:fillRect/>
            </a:stretch>
          </a:blipFill>
        </p:spPr>
      </p:sp>
      <p:sp>
        <p:nvSpPr>
          <p:cNvPr id="5" name="TextBox 7">
            <a:extLst>
              <a:ext uri="{FF2B5EF4-FFF2-40B4-BE49-F238E27FC236}">
                <a16:creationId xmlns:a16="http://schemas.microsoft.com/office/drawing/2014/main" id="{952D656B-279C-FE70-0490-B359C2151A53}"/>
              </a:ext>
            </a:extLst>
          </p:cNvPr>
          <p:cNvSpPr txBox="1"/>
          <p:nvPr/>
        </p:nvSpPr>
        <p:spPr>
          <a:xfrm>
            <a:off x="838200" y="728356"/>
            <a:ext cx="16383000" cy="1777346"/>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Channel, ML, Comparison</a:t>
            </a:r>
            <a:endParaRPr lang="en-US" sz="10775" dirty="0">
              <a:solidFill>
                <a:srgbClr val="754820"/>
              </a:solidFill>
              <a:latin typeface="Tropika"/>
              <a:ea typeface="Tropika"/>
              <a:cs typeface="Tropika"/>
              <a:sym typeface="Tropika"/>
            </a:endParaRP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99FE2E78-93C4-F541-E8C8-5BCCD8D09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0711" y="2860141"/>
            <a:ext cx="2514603" cy="2514603"/>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F8B620C0-C236-774A-B86C-6BAA4A1C49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cxnSp>
        <p:nvCxnSpPr>
          <p:cNvPr id="14" name="Straight Connector 13">
            <a:extLst>
              <a:ext uri="{FF2B5EF4-FFF2-40B4-BE49-F238E27FC236}">
                <a16:creationId xmlns:a16="http://schemas.microsoft.com/office/drawing/2014/main" id="{F8A3CF41-4F38-172D-8717-F295EE44432D}"/>
              </a:ext>
            </a:extLst>
          </p:cNvPr>
          <p:cNvCxnSpPr>
            <a:cxnSpLocks/>
          </p:cNvCxnSpPr>
          <p:nvPr/>
        </p:nvCxnSpPr>
        <p:spPr>
          <a:xfrm flipH="1">
            <a:off x="5684267" y="6121728"/>
            <a:ext cx="3231133" cy="850572"/>
          </a:xfrm>
          <a:prstGeom prst="line">
            <a:avLst/>
          </a:prstGeom>
          <a:ln w="76200">
            <a:prstDash val="dash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22EACBF-BFBD-B6F1-6115-0FA85F05DCE9}"/>
                  </a:ext>
                </a:extLst>
              </p:cNvPr>
              <p:cNvSpPr txBox="1"/>
              <p:nvPr/>
            </p:nvSpPr>
            <p:spPr>
              <a:xfrm>
                <a:off x="8120102" y="4319396"/>
                <a:ext cx="1231106" cy="101566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2</m:t>
                          </m:r>
                        </m:sub>
                      </m:sSub>
                    </m:oMath>
                  </m:oMathPara>
                </a14:m>
                <a:endParaRPr lang="en-US" sz="6000" dirty="0"/>
              </a:p>
            </p:txBody>
          </p:sp>
        </mc:Choice>
        <mc:Fallback>
          <p:sp>
            <p:nvSpPr>
              <p:cNvPr id="16" name="TextBox 15">
                <a:extLst>
                  <a:ext uri="{FF2B5EF4-FFF2-40B4-BE49-F238E27FC236}">
                    <a16:creationId xmlns:a16="http://schemas.microsoft.com/office/drawing/2014/main" id="{422EACBF-BFBD-B6F1-6115-0FA85F05DCE9}"/>
                  </a:ext>
                </a:extLst>
              </p:cNvPr>
              <p:cNvSpPr txBox="1">
                <a:spLocks noRot="1" noChangeAspect="1" noMove="1" noResize="1" noEditPoints="1" noAdjustHandles="1" noChangeArrowheads="1" noChangeShapeType="1" noTextEdit="1"/>
              </p:cNvSpPr>
              <p:nvPr/>
            </p:nvSpPr>
            <p:spPr>
              <a:xfrm>
                <a:off x="8120102" y="4319396"/>
                <a:ext cx="1231106" cy="1015663"/>
              </a:xfrm>
              <a:prstGeom prst="rect">
                <a:avLst/>
              </a:prstGeom>
              <a:blipFill>
                <a:blip r:embed="rId7"/>
                <a:stretch>
                  <a:fillRect/>
                </a:stretch>
              </a:blipFill>
            </p:spPr>
            <p:txBody>
              <a:bodyPr/>
              <a:lstStyle/>
              <a:p>
                <a:r>
                  <a:rPr lang="en-US">
                    <a:noFill/>
                  </a:rPr>
                  <a:t> </a:t>
                </a:r>
              </a:p>
            </p:txBody>
          </p:sp>
        </mc:Fallback>
      </mc:AlternateContent>
      <p:pic>
        <p:nvPicPr>
          <p:cNvPr id="7" name="Picture 6" descr="A black background with a black square&#10;&#10;Description automatically generated with medium confidence">
            <a:extLst>
              <a:ext uri="{FF2B5EF4-FFF2-40B4-BE49-F238E27FC236}">
                <a16:creationId xmlns:a16="http://schemas.microsoft.com/office/drawing/2014/main" id="{3D9F36F7-E572-2B0A-0928-CCAA4E6CDA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1376" y="5246329"/>
            <a:ext cx="1447753" cy="1447753"/>
          </a:xfrm>
          <a:prstGeom prst="rect">
            <a:avLst/>
          </a:prstGeom>
        </p:spPr>
      </p:pic>
      <p:cxnSp>
        <p:nvCxnSpPr>
          <p:cNvPr id="8" name="Straight Connector 7">
            <a:extLst>
              <a:ext uri="{FF2B5EF4-FFF2-40B4-BE49-F238E27FC236}">
                <a16:creationId xmlns:a16="http://schemas.microsoft.com/office/drawing/2014/main" id="{D50FED7C-6430-3E52-36E7-DE5051978B9F}"/>
              </a:ext>
            </a:extLst>
          </p:cNvPr>
          <p:cNvCxnSpPr>
            <a:cxnSpLocks/>
          </p:cNvCxnSpPr>
          <p:nvPr/>
        </p:nvCxnSpPr>
        <p:spPr>
          <a:xfrm flipH="1">
            <a:off x="10668000" y="4604858"/>
            <a:ext cx="3663577" cy="1124325"/>
          </a:xfrm>
          <a:prstGeom prst="line">
            <a:avLst/>
          </a:prstGeom>
          <a:ln w="76200">
            <a:prstDash val="dashDot"/>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D08A556D-F833-31F0-D1F5-FCFC86629E8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392400" y="7428502"/>
            <a:ext cx="1810749" cy="1810749"/>
          </a:xfrm>
          <a:prstGeom prst="rect">
            <a:avLst/>
          </a:prstGeom>
        </p:spPr>
      </p:pic>
      <p:cxnSp>
        <p:nvCxnSpPr>
          <p:cNvPr id="15" name="Straight Connector 14">
            <a:extLst>
              <a:ext uri="{FF2B5EF4-FFF2-40B4-BE49-F238E27FC236}">
                <a16:creationId xmlns:a16="http://schemas.microsoft.com/office/drawing/2014/main" id="{9E252622-DFA6-9F2F-F9C5-4CDB56777257}"/>
              </a:ext>
            </a:extLst>
          </p:cNvPr>
          <p:cNvCxnSpPr>
            <a:cxnSpLocks/>
          </p:cNvCxnSpPr>
          <p:nvPr/>
        </p:nvCxnSpPr>
        <p:spPr>
          <a:xfrm flipH="1" flipV="1">
            <a:off x="10668000" y="6515100"/>
            <a:ext cx="4724400" cy="1253582"/>
          </a:xfrm>
          <a:prstGeom prst="line">
            <a:avLst/>
          </a:prstGeom>
          <a:ln w="76200">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892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574F9-64C2-F770-6DD0-08BA98BD058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F535FB-B304-1CEA-4969-B6335A5A666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21F621B4-5CF4-9B4C-72C9-5DEFD938C604}"/>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sp>
        <p:nvSpPr>
          <p:cNvPr id="4" name="Freeform 3">
            <a:extLst>
              <a:ext uri="{FF2B5EF4-FFF2-40B4-BE49-F238E27FC236}">
                <a16:creationId xmlns:a16="http://schemas.microsoft.com/office/drawing/2014/main" id="{E06F522D-CF2D-DDA4-59F2-F714D664F32E}"/>
              </a:ext>
            </a:extLst>
          </p:cNvPr>
          <p:cNvSpPr/>
          <p:nvPr/>
        </p:nvSpPr>
        <p:spPr>
          <a:xfrm>
            <a:off x="1447800" y="756056"/>
            <a:ext cx="15163800" cy="2104085"/>
          </a:xfrm>
          <a:custGeom>
            <a:avLst/>
            <a:gdLst/>
            <a:ahLst/>
            <a:cxnLst/>
            <a:rect l="l" t="t" r="r" b="b"/>
            <a:pathLst>
              <a:path w="7448088" h="2104085">
                <a:moveTo>
                  <a:pt x="0" y="0"/>
                </a:moveTo>
                <a:lnTo>
                  <a:pt x="7448088" y="0"/>
                </a:lnTo>
                <a:lnTo>
                  <a:pt x="7448088" y="2104085"/>
                </a:lnTo>
                <a:lnTo>
                  <a:pt x="0" y="2104085"/>
                </a:lnTo>
                <a:lnTo>
                  <a:pt x="0" y="0"/>
                </a:lnTo>
                <a:close/>
              </a:path>
            </a:pathLst>
          </a:custGeom>
          <a:blipFill>
            <a:blip r:embed="rId4"/>
            <a:stretch>
              <a:fillRect/>
            </a:stretch>
          </a:blipFill>
        </p:spPr>
      </p:sp>
      <p:sp>
        <p:nvSpPr>
          <p:cNvPr id="5" name="TextBox 7">
            <a:extLst>
              <a:ext uri="{FF2B5EF4-FFF2-40B4-BE49-F238E27FC236}">
                <a16:creationId xmlns:a16="http://schemas.microsoft.com/office/drawing/2014/main" id="{9E00D1C6-F10E-F1C8-66D5-C0140DE141BA}"/>
              </a:ext>
            </a:extLst>
          </p:cNvPr>
          <p:cNvSpPr txBox="1"/>
          <p:nvPr/>
        </p:nvSpPr>
        <p:spPr>
          <a:xfrm>
            <a:off x="838200" y="728356"/>
            <a:ext cx="16383000" cy="3753528"/>
          </a:xfrm>
          <a:prstGeom prst="rect">
            <a:avLst/>
          </a:prstGeom>
        </p:spPr>
        <p:txBody>
          <a:bodyPr wrap="square" lIns="0" tIns="0" rIns="0" bIns="0" rtlCol="0" anchor="t">
            <a:spAutoFit/>
          </a:bodyPr>
          <a:lstStyle/>
          <a:p>
            <a:pPr algn="ctr">
              <a:lnSpc>
                <a:spcPts val="15086"/>
              </a:lnSpc>
            </a:pPr>
            <a:r>
              <a:rPr lang="en-US" sz="9600" dirty="0">
                <a:solidFill>
                  <a:srgbClr val="754820"/>
                </a:solidFill>
                <a:latin typeface="Tropika"/>
                <a:ea typeface="Tropika"/>
                <a:cs typeface="Tropika"/>
                <a:sym typeface="Tropika"/>
              </a:rPr>
              <a:t>Channel, ML, Comparison</a:t>
            </a:r>
            <a:br>
              <a:rPr lang="en-US" sz="9600" dirty="0">
                <a:solidFill>
                  <a:srgbClr val="754820"/>
                </a:solidFill>
                <a:latin typeface="Tropika"/>
                <a:ea typeface="Tropika"/>
                <a:cs typeface="Tropika"/>
                <a:sym typeface="Tropika"/>
              </a:rPr>
            </a:br>
            <a:r>
              <a:rPr lang="en-US" sz="9600" dirty="0">
                <a:solidFill>
                  <a:srgbClr val="754820"/>
                </a:solidFill>
                <a:latin typeface="Tropika"/>
                <a:ea typeface="Tropika"/>
                <a:cs typeface="Tropika"/>
                <a:sym typeface="Tropika"/>
              </a:rPr>
              <a:t>Test</a:t>
            </a:r>
            <a:endParaRPr lang="en-US" sz="10775" dirty="0">
              <a:solidFill>
                <a:srgbClr val="754820"/>
              </a:solidFill>
              <a:latin typeface="Tropika"/>
              <a:ea typeface="Tropika"/>
              <a:cs typeface="Tropika"/>
              <a:sym typeface="Tropika"/>
            </a:endParaRPr>
          </a:p>
        </p:txBody>
      </p:sp>
      <p:pic>
        <p:nvPicPr>
          <p:cNvPr id="12" name="Picture 11" descr="A black background with a black square&#10;&#10;Description automatically generated with medium confidence">
            <a:extLst>
              <a:ext uri="{FF2B5EF4-FFF2-40B4-BE49-F238E27FC236}">
                <a16:creationId xmlns:a16="http://schemas.microsoft.com/office/drawing/2014/main" id="{6B1EC11D-92F0-ABB8-91CD-7E626EC775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60711" y="2860141"/>
            <a:ext cx="2514603" cy="2514603"/>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9DABC276-1012-C500-9C1E-66E73FD058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cxnSp>
        <p:nvCxnSpPr>
          <p:cNvPr id="14" name="Straight Connector 13">
            <a:extLst>
              <a:ext uri="{FF2B5EF4-FFF2-40B4-BE49-F238E27FC236}">
                <a16:creationId xmlns:a16="http://schemas.microsoft.com/office/drawing/2014/main" id="{35E6B152-7FB1-DD48-94F5-B96933DD0D68}"/>
              </a:ext>
            </a:extLst>
          </p:cNvPr>
          <p:cNvCxnSpPr>
            <a:cxnSpLocks/>
          </p:cNvCxnSpPr>
          <p:nvPr/>
        </p:nvCxnSpPr>
        <p:spPr>
          <a:xfrm flipH="1">
            <a:off x="5684267" y="6121728"/>
            <a:ext cx="3231133" cy="850572"/>
          </a:xfrm>
          <a:prstGeom prst="line">
            <a:avLst/>
          </a:prstGeom>
          <a:ln w="76200">
            <a:prstDash val="dashDot"/>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16F2F6B-0724-88B7-1D21-8E364F054E5E}"/>
                  </a:ext>
                </a:extLst>
              </p:cNvPr>
              <p:cNvSpPr txBox="1"/>
              <p:nvPr/>
            </p:nvSpPr>
            <p:spPr>
              <a:xfrm>
                <a:off x="8120102" y="4319396"/>
                <a:ext cx="1231106" cy="1015663"/>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latin typeface="Cambria Math" panose="02040503050406030204" pitchFamily="18" charset="0"/>
                            </a:rPr>
                          </m:ctrlPr>
                        </m:sSubPr>
                        <m:e>
                          <m:r>
                            <a:rPr lang="en-US" sz="6000" b="0" i="1" smtClean="0">
                              <a:latin typeface="Cambria Math" panose="02040503050406030204" pitchFamily="18" charset="0"/>
                            </a:rPr>
                            <m:t>𝐻</m:t>
                          </m:r>
                        </m:e>
                        <m:sub>
                          <m:r>
                            <a:rPr lang="en-US" sz="6000" b="0" i="1" smtClean="0">
                              <a:latin typeface="Cambria Math" panose="02040503050406030204" pitchFamily="18" charset="0"/>
                            </a:rPr>
                            <m:t>2</m:t>
                          </m:r>
                        </m:sub>
                      </m:sSub>
                    </m:oMath>
                  </m:oMathPara>
                </a14:m>
                <a:endParaRPr lang="en-US" sz="6000" dirty="0"/>
              </a:p>
            </p:txBody>
          </p:sp>
        </mc:Choice>
        <mc:Fallback>
          <p:sp>
            <p:nvSpPr>
              <p:cNvPr id="16" name="TextBox 15">
                <a:extLst>
                  <a:ext uri="{FF2B5EF4-FFF2-40B4-BE49-F238E27FC236}">
                    <a16:creationId xmlns:a16="http://schemas.microsoft.com/office/drawing/2014/main" id="{716F2F6B-0724-88B7-1D21-8E364F054E5E}"/>
                  </a:ext>
                </a:extLst>
              </p:cNvPr>
              <p:cNvSpPr txBox="1">
                <a:spLocks noRot="1" noChangeAspect="1" noMove="1" noResize="1" noEditPoints="1" noAdjustHandles="1" noChangeArrowheads="1" noChangeShapeType="1" noTextEdit="1"/>
              </p:cNvSpPr>
              <p:nvPr/>
            </p:nvSpPr>
            <p:spPr>
              <a:xfrm>
                <a:off x="8120102" y="4319396"/>
                <a:ext cx="1231106" cy="1015663"/>
              </a:xfrm>
              <a:prstGeom prst="rect">
                <a:avLst/>
              </a:prstGeom>
              <a:blipFill>
                <a:blip r:embed="rId7"/>
                <a:stretch>
                  <a:fillRect/>
                </a:stretch>
              </a:blipFill>
            </p:spPr>
            <p:txBody>
              <a:bodyPr/>
              <a:lstStyle/>
              <a:p>
                <a:r>
                  <a:rPr lang="en-US">
                    <a:noFill/>
                  </a:rPr>
                  <a:t> </a:t>
                </a:r>
              </a:p>
            </p:txBody>
          </p:sp>
        </mc:Fallback>
      </mc:AlternateContent>
      <p:pic>
        <p:nvPicPr>
          <p:cNvPr id="7" name="Picture 6" descr="A black background with a black square&#10;&#10;Description automatically generated with medium confidence">
            <a:extLst>
              <a:ext uri="{FF2B5EF4-FFF2-40B4-BE49-F238E27FC236}">
                <a16:creationId xmlns:a16="http://schemas.microsoft.com/office/drawing/2014/main" id="{D53D0AD5-D840-419B-8DEE-8BA7E4E035E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1376" y="5246329"/>
            <a:ext cx="1447753" cy="1447753"/>
          </a:xfrm>
          <a:prstGeom prst="rect">
            <a:avLst/>
          </a:prstGeom>
        </p:spPr>
      </p:pic>
      <p:cxnSp>
        <p:nvCxnSpPr>
          <p:cNvPr id="8" name="Straight Connector 7">
            <a:extLst>
              <a:ext uri="{FF2B5EF4-FFF2-40B4-BE49-F238E27FC236}">
                <a16:creationId xmlns:a16="http://schemas.microsoft.com/office/drawing/2014/main" id="{3D5EE2DD-4AF7-837B-F869-464A29494DDA}"/>
              </a:ext>
            </a:extLst>
          </p:cNvPr>
          <p:cNvCxnSpPr>
            <a:cxnSpLocks/>
          </p:cNvCxnSpPr>
          <p:nvPr/>
        </p:nvCxnSpPr>
        <p:spPr>
          <a:xfrm flipH="1">
            <a:off x="10668000" y="4604858"/>
            <a:ext cx="3663577" cy="1124325"/>
          </a:xfrm>
          <a:prstGeom prst="line">
            <a:avLst/>
          </a:prstGeom>
          <a:ln w="76200">
            <a:prstDash val="dashDot"/>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92B0F183-593A-F966-66AD-3864C199F5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392400" y="7428502"/>
            <a:ext cx="1810749" cy="1810749"/>
          </a:xfrm>
          <a:prstGeom prst="rect">
            <a:avLst/>
          </a:prstGeom>
        </p:spPr>
      </p:pic>
      <p:cxnSp>
        <p:nvCxnSpPr>
          <p:cNvPr id="15" name="Straight Connector 14">
            <a:extLst>
              <a:ext uri="{FF2B5EF4-FFF2-40B4-BE49-F238E27FC236}">
                <a16:creationId xmlns:a16="http://schemas.microsoft.com/office/drawing/2014/main" id="{CC65613E-3F06-80E4-5F06-E0F6CDF1FB9B}"/>
              </a:ext>
            </a:extLst>
          </p:cNvPr>
          <p:cNvCxnSpPr>
            <a:cxnSpLocks/>
          </p:cNvCxnSpPr>
          <p:nvPr/>
        </p:nvCxnSpPr>
        <p:spPr>
          <a:xfrm flipH="1" flipV="1">
            <a:off x="10668000" y="6515100"/>
            <a:ext cx="4724400" cy="1253582"/>
          </a:xfrm>
          <a:prstGeom prst="line">
            <a:avLst/>
          </a:prstGeom>
          <a:ln w="76200">
            <a:prstDash val="sysDot"/>
          </a:ln>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DCCD3881-B597-208A-8867-26FB35E807D4}"/>
              </a:ext>
            </a:extLst>
          </p:cNvPr>
          <p:cNvSpPr/>
          <p:nvPr/>
        </p:nvSpPr>
        <p:spPr>
          <a:xfrm>
            <a:off x="4156442" y="3900295"/>
            <a:ext cx="2895600" cy="14478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0" dirty="0">
                <a:solidFill>
                  <a:schemeClr val="tx1"/>
                </a:solidFill>
              </a:rPr>
              <a:t>GAN</a:t>
            </a:r>
          </a:p>
        </p:txBody>
      </p:sp>
      <p:cxnSp>
        <p:nvCxnSpPr>
          <p:cNvPr id="9" name="Straight Arrow Connector 8">
            <a:extLst>
              <a:ext uri="{FF2B5EF4-FFF2-40B4-BE49-F238E27FC236}">
                <a16:creationId xmlns:a16="http://schemas.microsoft.com/office/drawing/2014/main" id="{2EC836E2-C11F-DC94-332A-AE2FF076A25E}"/>
              </a:ext>
            </a:extLst>
          </p:cNvPr>
          <p:cNvCxnSpPr>
            <a:endCxn id="6" idx="3"/>
          </p:cNvCxnSpPr>
          <p:nvPr/>
        </p:nvCxnSpPr>
        <p:spPr>
          <a:xfrm flipH="1" flipV="1">
            <a:off x="7052042" y="4624195"/>
            <a:ext cx="1191608" cy="11430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D1EB52D3-8317-215A-07F0-C371004CBB34}"/>
              </a:ext>
            </a:extLst>
          </p:cNvPr>
          <p:cNvCxnSpPr>
            <a:cxnSpLocks/>
            <a:stCxn id="6" idx="1"/>
          </p:cNvCxnSpPr>
          <p:nvPr/>
        </p:nvCxnSpPr>
        <p:spPr>
          <a:xfrm flipH="1">
            <a:off x="2863820" y="4624195"/>
            <a:ext cx="1292622"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582A6B6-D960-4F32-F546-B28ABC3A2C58}"/>
                  </a:ext>
                </a:extLst>
              </p:cNvPr>
              <p:cNvSpPr txBox="1"/>
              <p:nvPr/>
            </p:nvSpPr>
            <p:spPr>
              <a:xfrm>
                <a:off x="1401581" y="4081081"/>
                <a:ext cx="1231106" cy="104060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6000" b="0" i="1" smtClean="0">
                              <a:latin typeface="Cambria Math" panose="02040503050406030204" pitchFamily="18" charset="0"/>
                            </a:rPr>
                          </m:ctrlPr>
                        </m:sSubPr>
                        <m:e>
                          <m:acc>
                            <m:accPr>
                              <m:chr m:val="̂"/>
                              <m:ctrlPr>
                                <a:rPr lang="en-US" sz="6000" i="1" smtClean="0">
                                  <a:latin typeface="Cambria Math" panose="02040503050406030204" pitchFamily="18" charset="0"/>
                                </a:rPr>
                              </m:ctrlPr>
                            </m:accPr>
                            <m:e>
                              <m:r>
                                <a:rPr lang="en-US" sz="6000" b="0" i="1" smtClean="0">
                                  <a:latin typeface="Cambria Math" panose="02040503050406030204" pitchFamily="18" charset="0"/>
                                </a:rPr>
                                <m:t>𝐻</m:t>
                              </m:r>
                            </m:e>
                          </m:acc>
                        </m:e>
                        <m:sub>
                          <m:r>
                            <a:rPr lang="en-US" sz="6000" b="0" i="1" smtClean="0">
                              <a:latin typeface="Cambria Math" panose="02040503050406030204" pitchFamily="18" charset="0"/>
                            </a:rPr>
                            <m:t>2</m:t>
                          </m:r>
                        </m:sub>
                      </m:sSub>
                    </m:oMath>
                  </m:oMathPara>
                </a14:m>
                <a:endParaRPr lang="en-US" sz="6000" dirty="0"/>
              </a:p>
            </p:txBody>
          </p:sp>
        </mc:Choice>
        <mc:Fallback>
          <p:sp>
            <p:nvSpPr>
              <p:cNvPr id="17" name="TextBox 16">
                <a:extLst>
                  <a:ext uri="{FF2B5EF4-FFF2-40B4-BE49-F238E27FC236}">
                    <a16:creationId xmlns:a16="http://schemas.microsoft.com/office/drawing/2014/main" id="{7582A6B6-D960-4F32-F546-B28ABC3A2C58}"/>
                  </a:ext>
                </a:extLst>
              </p:cNvPr>
              <p:cNvSpPr txBox="1">
                <a:spLocks noRot="1" noChangeAspect="1" noMove="1" noResize="1" noEditPoints="1" noAdjustHandles="1" noChangeArrowheads="1" noChangeShapeType="1" noTextEdit="1"/>
              </p:cNvSpPr>
              <p:nvPr/>
            </p:nvSpPr>
            <p:spPr>
              <a:xfrm>
                <a:off x="1401581" y="4081081"/>
                <a:ext cx="1231106" cy="104060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9260035-F4B2-2D8B-82B5-E5B15D094C9F}"/>
                  </a:ext>
                </a:extLst>
              </p:cNvPr>
              <p:cNvSpPr txBox="1"/>
              <p:nvPr/>
            </p:nvSpPr>
            <p:spPr>
              <a:xfrm>
                <a:off x="7295753" y="7768682"/>
                <a:ext cx="5353447" cy="148303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8800" b="0" i="1" smtClean="0">
                              <a:latin typeface="Cambria Math" panose="02040503050406030204" pitchFamily="18" charset="0"/>
                            </a:rPr>
                          </m:ctrlPr>
                        </m:sSubPr>
                        <m:e>
                          <m:acc>
                            <m:accPr>
                              <m:chr m:val="̂"/>
                              <m:ctrlPr>
                                <a:rPr lang="en-US" sz="8800" i="1" smtClean="0">
                                  <a:latin typeface="Cambria Math" panose="02040503050406030204" pitchFamily="18" charset="0"/>
                                </a:rPr>
                              </m:ctrlPr>
                            </m:accPr>
                            <m:e>
                              <m:r>
                                <a:rPr lang="en-US" sz="8800" b="0" i="1" smtClean="0">
                                  <a:latin typeface="Cambria Math" panose="02040503050406030204" pitchFamily="18" charset="0"/>
                                </a:rPr>
                                <m:t>𝐻</m:t>
                              </m:r>
                            </m:e>
                          </m:acc>
                        </m:e>
                        <m:sub>
                          <m:r>
                            <a:rPr lang="en-US" sz="8800" b="0" i="1" smtClean="0">
                              <a:latin typeface="Cambria Math" panose="02040503050406030204" pitchFamily="18" charset="0"/>
                            </a:rPr>
                            <m:t>2</m:t>
                          </m:r>
                        </m:sub>
                      </m:sSub>
                      <m:r>
                        <a:rPr lang="en-US" sz="8800" dirty="0">
                          <a:ea typeface="Cambria Math" panose="02040503050406030204" pitchFamily="18" charset="0"/>
                        </a:rPr>
                        <m:t>≠</m:t>
                      </m:r>
                      <m:sSub>
                        <m:sSubPr>
                          <m:ctrlPr>
                            <a:rPr lang="en-US" sz="8800" b="0" i="0" dirty="0" smtClean="0">
                              <a:latin typeface="Cambria Math" panose="02040503050406030204" pitchFamily="18" charset="0"/>
                              <a:ea typeface="Cambria Math" panose="02040503050406030204" pitchFamily="18" charset="0"/>
                            </a:rPr>
                          </m:ctrlPr>
                        </m:sSubPr>
                        <m:e>
                          <m:r>
                            <m:rPr>
                              <m:sty m:val="p"/>
                            </m:rPr>
                            <a:rPr lang="en-US" sz="8800" b="0" i="0" dirty="0" smtClean="0">
                              <a:latin typeface="Cambria Math" panose="02040503050406030204" pitchFamily="18" charset="0"/>
                              <a:ea typeface="Cambria Math" panose="02040503050406030204" pitchFamily="18" charset="0"/>
                            </a:rPr>
                            <m:t>H</m:t>
                          </m:r>
                        </m:e>
                        <m:sub>
                          <m:r>
                            <a:rPr lang="en-US" sz="8800" b="0" i="0" dirty="0" smtClean="0">
                              <a:latin typeface="Cambria Math" panose="02040503050406030204" pitchFamily="18" charset="0"/>
                              <a:ea typeface="Cambria Math" panose="02040503050406030204" pitchFamily="18" charset="0"/>
                            </a:rPr>
                            <m:t>2</m:t>
                          </m:r>
                        </m:sub>
                      </m:sSub>
                    </m:oMath>
                  </m:oMathPara>
                </a14:m>
                <a:endParaRPr lang="en-US" sz="8800" dirty="0"/>
              </a:p>
            </p:txBody>
          </p:sp>
        </mc:Choice>
        <mc:Fallback>
          <p:sp>
            <p:nvSpPr>
              <p:cNvPr id="18" name="TextBox 17">
                <a:extLst>
                  <a:ext uri="{FF2B5EF4-FFF2-40B4-BE49-F238E27FC236}">
                    <a16:creationId xmlns:a16="http://schemas.microsoft.com/office/drawing/2014/main" id="{99260035-F4B2-2D8B-82B5-E5B15D094C9F}"/>
                  </a:ext>
                </a:extLst>
              </p:cNvPr>
              <p:cNvSpPr txBox="1">
                <a:spLocks noRot="1" noChangeAspect="1" noMove="1" noResize="1" noEditPoints="1" noAdjustHandles="1" noChangeArrowheads="1" noChangeShapeType="1" noTextEdit="1"/>
              </p:cNvSpPr>
              <p:nvPr/>
            </p:nvSpPr>
            <p:spPr>
              <a:xfrm>
                <a:off x="7295753" y="7768682"/>
                <a:ext cx="5353447" cy="148303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683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111DB-BDEA-08A3-EEF0-102C0DF06B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6C55F89-1F89-B6A5-CF57-C19BFDBAAFB4}"/>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00D632DA-C93B-34A6-3539-FE9EFDB0D9D8}"/>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pic>
        <p:nvPicPr>
          <p:cNvPr id="67" name="Picture 66" descr="A black background with a black square&#10;&#10;Description automatically generated with medium confidence">
            <a:extLst>
              <a:ext uri="{FF2B5EF4-FFF2-40B4-BE49-F238E27FC236}">
                <a16:creationId xmlns:a16="http://schemas.microsoft.com/office/drawing/2014/main" id="{877BAE2C-8430-1771-AB6F-841F7664D4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5686F673-D686-C220-ABCD-AE87357788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598">
            <a:off x="788586" y="232252"/>
            <a:ext cx="2596499" cy="2596499"/>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4B135DFD-287B-46E8-4588-AF234224E3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4025" y="2621454"/>
            <a:ext cx="2514603" cy="2514603"/>
          </a:xfrm>
          <a:prstGeom prst="rect">
            <a:avLst/>
          </a:prstGeom>
        </p:spPr>
      </p:pic>
      <p:cxnSp>
        <p:nvCxnSpPr>
          <p:cNvPr id="75" name="Straight Connector 74">
            <a:extLst>
              <a:ext uri="{FF2B5EF4-FFF2-40B4-BE49-F238E27FC236}">
                <a16:creationId xmlns:a16="http://schemas.microsoft.com/office/drawing/2014/main" id="{A3932859-2A1F-5134-A46F-FB351504A4E3}"/>
              </a:ext>
            </a:extLst>
          </p:cNvPr>
          <p:cNvCxnSpPr>
            <a:cxnSpLocks/>
          </p:cNvCxnSpPr>
          <p:nvPr/>
        </p:nvCxnSpPr>
        <p:spPr>
          <a:xfrm>
            <a:off x="4141296" y="2344145"/>
            <a:ext cx="7441104" cy="119915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5F19918C-E16D-CC1B-80E3-2C35B2E9039F}"/>
              </a:ext>
            </a:extLst>
          </p:cNvPr>
          <p:cNvCxnSpPr>
            <a:cxnSpLocks/>
          </p:cNvCxnSpPr>
          <p:nvPr/>
        </p:nvCxnSpPr>
        <p:spPr>
          <a:xfrm flipH="1">
            <a:off x="5684267" y="4457700"/>
            <a:ext cx="6338988" cy="2514600"/>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32B89B9C-0788-5AEA-4489-1F5D19342A9D}"/>
              </a:ext>
            </a:extLst>
          </p:cNvPr>
          <p:cNvCxnSpPr>
            <a:cxnSpLocks/>
          </p:cNvCxnSpPr>
          <p:nvPr/>
        </p:nvCxnSpPr>
        <p:spPr>
          <a:xfrm flipH="1">
            <a:off x="5836667" y="4610100"/>
            <a:ext cx="6338988" cy="2514600"/>
          </a:xfrm>
          <a:prstGeom prst="line">
            <a:avLst/>
          </a:prstGeom>
          <a:ln w="76200">
            <a:prstDash val="lg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016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pic>
        <p:nvPicPr>
          <p:cNvPr id="67" name="Picture 66" descr="A black background with a black square&#10;&#10;Description automatically generated with medium confidence">
            <a:extLst>
              <a:ext uri="{FF2B5EF4-FFF2-40B4-BE49-F238E27FC236}">
                <a16:creationId xmlns:a16="http://schemas.microsoft.com/office/drawing/2014/main" id="{BED2DC5B-2781-5769-FBB5-4A221C3A42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6265738B-FD51-3A14-7B49-89FB92DCF0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598">
            <a:off x="788586" y="232252"/>
            <a:ext cx="2596499" cy="2596499"/>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FCC48D58-B9A5-31C7-8AEE-93FB96B5E3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4025" y="2621454"/>
            <a:ext cx="2514603" cy="2514603"/>
          </a:xfrm>
          <a:prstGeom prst="rect">
            <a:avLst/>
          </a:prstGeom>
        </p:spPr>
      </p:pic>
      <p:pic>
        <p:nvPicPr>
          <p:cNvPr id="73" name="Picture 72" descr="A black background with a black square&#10;&#10;Description automatically generated with medium confidence">
            <a:extLst>
              <a:ext uri="{FF2B5EF4-FFF2-40B4-BE49-F238E27FC236}">
                <a16:creationId xmlns:a16="http://schemas.microsoft.com/office/drawing/2014/main" id="{5ECE19A2-D0F4-01E0-E25A-A2C48269FB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28" y="4457700"/>
            <a:ext cx="2286000" cy="2286000"/>
          </a:xfrm>
          <a:prstGeom prst="rect">
            <a:avLst/>
          </a:prstGeom>
        </p:spPr>
      </p:pic>
      <p:cxnSp>
        <p:nvCxnSpPr>
          <p:cNvPr id="75" name="Straight Connector 74">
            <a:extLst>
              <a:ext uri="{FF2B5EF4-FFF2-40B4-BE49-F238E27FC236}">
                <a16:creationId xmlns:a16="http://schemas.microsoft.com/office/drawing/2014/main" id="{99238B3C-5A37-9E33-66FB-CA47A2DAF208}"/>
              </a:ext>
            </a:extLst>
          </p:cNvPr>
          <p:cNvCxnSpPr>
            <a:cxnSpLocks/>
          </p:cNvCxnSpPr>
          <p:nvPr/>
        </p:nvCxnSpPr>
        <p:spPr>
          <a:xfrm>
            <a:off x="4141296" y="2344145"/>
            <a:ext cx="7441104" cy="119915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80253C5-106E-1710-2FD8-3B32B47EAE19}"/>
              </a:ext>
            </a:extLst>
          </p:cNvPr>
          <p:cNvCxnSpPr>
            <a:cxnSpLocks/>
          </p:cNvCxnSpPr>
          <p:nvPr/>
        </p:nvCxnSpPr>
        <p:spPr>
          <a:xfrm flipH="1">
            <a:off x="9859728" y="4457700"/>
            <a:ext cx="2163527" cy="85824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8A17A56-5F14-0D6A-A6D2-C29E3A6DE47C}"/>
              </a:ext>
            </a:extLst>
          </p:cNvPr>
          <p:cNvCxnSpPr>
            <a:cxnSpLocks/>
          </p:cNvCxnSpPr>
          <p:nvPr/>
        </p:nvCxnSpPr>
        <p:spPr>
          <a:xfrm flipH="1">
            <a:off x="5410201" y="5981700"/>
            <a:ext cx="2163527" cy="837665"/>
          </a:xfrm>
          <a:prstGeom prst="line">
            <a:avLst/>
          </a:prstGeom>
          <a:ln w="76200">
            <a:prstDash val="dashDot"/>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82C167-E29B-416B-AB7F-D2F17A106F4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E8DB6E-F3FF-B5BF-336B-A2F84D94A1A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BAB0759B-3108-5327-7B03-22BA115ADB0E}"/>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pic>
        <p:nvPicPr>
          <p:cNvPr id="67" name="Picture 66" descr="A black background with a black square&#10;&#10;Description automatically generated with medium confidence">
            <a:extLst>
              <a:ext uri="{FF2B5EF4-FFF2-40B4-BE49-F238E27FC236}">
                <a16:creationId xmlns:a16="http://schemas.microsoft.com/office/drawing/2014/main" id="{37CB8E31-B0E0-780C-CAA0-B4E658410D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299388A8-7B95-7056-48E4-169C025792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598">
            <a:off x="788586" y="232252"/>
            <a:ext cx="2596499" cy="2596499"/>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8F182D17-796A-29F4-5616-0029D585E1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4025" y="2621454"/>
            <a:ext cx="2514603" cy="2514603"/>
          </a:xfrm>
          <a:prstGeom prst="rect">
            <a:avLst/>
          </a:prstGeom>
        </p:spPr>
      </p:pic>
      <p:cxnSp>
        <p:nvCxnSpPr>
          <p:cNvPr id="75" name="Straight Connector 74">
            <a:extLst>
              <a:ext uri="{FF2B5EF4-FFF2-40B4-BE49-F238E27FC236}">
                <a16:creationId xmlns:a16="http://schemas.microsoft.com/office/drawing/2014/main" id="{07181404-8AE1-9FDD-58AF-9C9EDF9C15F3}"/>
              </a:ext>
            </a:extLst>
          </p:cNvPr>
          <p:cNvCxnSpPr>
            <a:cxnSpLocks/>
          </p:cNvCxnSpPr>
          <p:nvPr/>
        </p:nvCxnSpPr>
        <p:spPr>
          <a:xfrm>
            <a:off x="4141296" y="2344145"/>
            <a:ext cx="7441104" cy="119915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6A93F0B-4A52-F933-1D53-F8D2FF2D079F}"/>
              </a:ext>
            </a:extLst>
          </p:cNvPr>
          <p:cNvCxnSpPr>
            <a:cxnSpLocks/>
          </p:cNvCxnSpPr>
          <p:nvPr/>
        </p:nvCxnSpPr>
        <p:spPr>
          <a:xfrm flipH="1">
            <a:off x="9859728" y="4457700"/>
            <a:ext cx="2163527" cy="85824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7C0EA6EA-35B1-5EE4-6879-DBFD4EB1B93A}"/>
              </a:ext>
            </a:extLst>
          </p:cNvPr>
          <p:cNvCxnSpPr>
            <a:cxnSpLocks/>
          </p:cNvCxnSpPr>
          <p:nvPr/>
        </p:nvCxnSpPr>
        <p:spPr>
          <a:xfrm flipH="1">
            <a:off x="5410201" y="5981700"/>
            <a:ext cx="2163527" cy="837665"/>
          </a:xfrm>
          <a:prstGeom prst="line">
            <a:avLst/>
          </a:prstGeom>
          <a:ln w="76200">
            <a:prstDash val="dashDot"/>
          </a:ln>
        </p:spPr>
        <p:style>
          <a:lnRef idx="1">
            <a:schemeClr val="dk1"/>
          </a:lnRef>
          <a:fillRef idx="0">
            <a:schemeClr val="dk1"/>
          </a:fillRef>
          <a:effectRef idx="0">
            <a:schemeClr val="dk1"/>
          </a:effectRef>
          <a:fontRef idx="minor">
            <a:schemeClr val="tx1"/>
          </a:fontRef>
        </p:style>
      </p:cxnSp>
      <p:pic>
        <p:nvPicPr>
          <p:cNvPr id="7" name="Picture 6" descr="A black background with a black square&#10;&#10;Description automatically generated with medium confidence">
            <a:extLst>
              <a:ext uri="{FF2B5EF4-FFF2-40B4-BE49-F238E27FC236}">
                <a16:creationId xmlns:a16="http://schemas.microsoft.com/office/drawing/2014/main" id="{C104665A-F4FA-584C-9430-75341668329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5660" y="4883358"/>
            <a:ext cx="1447753" cy="1447753"/>
          </a:xfrm>
          <a:prstGeom prst="rect">
            <a:avLst/>
          </a:prstGeom>
        </p:spPr>
      </p:pic>
      <p:pic>
        <p:nvPicPr>
          <p:cNvPr id="5" name="Picture 4">
            <a:extLst>
              <a:ext uri="{FF2B5EF4-FFF2-40B4-BE49-F238E27FC236}">
                <a16:creationId xmlns:a16="http://schemas.microsoft.com/office/drawing/2014/main" id="{8EA9097D-E8A0-25E9-576C-B30631DAA8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81651" y="7241720"/>
            <a:ext cx="1810749" cy="1810749"/>
          </a:xfrm>
          <a:prstGeom prst="rect">
            <a:avLst/>
          </a:prstGeom>
        </p:spPr>
      </p:pic>
      <p:cxnSp>
        <p:nvCxnSpPr>
          <p:cNvPr id="6" name="Straight Connector 5">
            <a:extLst>
              <a:ext uri="{FF2B5EF4-FFF2-40B4-BE49-F238E27FC236}">
                <a16:creationId xmlns:a16="http://schemas.microsoft.com/office/drawing/2014/main" id="{A9221727-6B61-5FAF-E730-B3E788AD09FE}"/>
              </a:ext>
            </a:extLst>
          </p:cNvPr>
          <p:cNvCxnSpPr>
            <a:cxnSpLocks/>
          </p:cNvCxnSpPr>
          <p:nvPr/>
        </p:nvCxnSpPr>
        <p:spPr>
          <a:xfrm flipH="1" flipV="1">
            <a:off x="9623413" y="6050457"/>
            <a:ext cx="3958238" cy="1531443"/>
          </a:xfrm>
          <a:prstGeom prst="line">
            <a:avLst/>
          </a:prstGeom>
          <a:ln w="76200">
            <a:prstDash val="sysDot"/>
          </a:ln>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6177050B-ECBD-4658-454E-09F873B32744}"/>
              </a:ext>
            </a:extLst>
          </p:cNvPr>
          <p:cNvCxnSpPr>
            <a:cxnSpLocks/>
          </p:cNvCxnSpPr>
          <p:nvPr/>
        </p:nvCxnSpPr>
        <p:spPr>
          <a:xfrm flipH="1">
            <a:off x="5836667" y="4610100"/>
            <a:ext cx="6338988" cy="2514600"/>
          </a:xfrm>
          <a:prstGeom prst="line">
            <a:avLst/>
          </a:prstGeom>
          <a:ln w="76200">
            <a:prstDash val="lgDashDot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704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7777"/>
            </a:stretch>
          </a:blipFill>
        </p:spPr>
      </p:sp>
      <p:sp>
        <p:nvSpPr>
          <p:cNvPr id="3" name="Freeform 3"/>
          <p:cNvSpPr/>
          <p:nvPr/>
        </p:nvSpPr>
        <p:spPr>
          <a:xfrm rot="5400000">
            <a:off x="5029200" y="-2502243"/>
            <a:ext cx="8229600" cy="15291486"/>
          </a:xfrm>
          <a:custGeom>
            <a:avLst/>
            <a:gdLst/>
            <a:ahLst/>
            <a:cxnLst/>
            <a:rect l="l" t="t" r="r" b="b"/>
            <a:pathLst>
              <a:path w="8229600" h="15291486">
                <a:moveTo>
                  <a:pt x="0" y="0"/>
                </a:moveTo>
                <a:lnTo>
                  <a:pt x="8229600" y="0"/>
                </a:lnTo>
                <a:lnTo>
                  <a:pt x="8229600" y="15291486"/>
                </a:lnTo>
                <a:lnTo>
                  <a:pt x="0" y="152914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865165" y="6908087"/>
            <a:ext cx="5250905" cy="4114800"/>
          </a:xfrm>
          <a:custGeom>
            <a:avLst/>
            <a:gdLst/>
            <a:ahLst/>
            <a:cxnLst/>
            <a:rect l="l" t="t" r="r" b="b"/>
            <a:pathLst>
              <a:path w="5250905" h="4114800">
                <a:moveTo>
                  <a:pt x="0" y="0"/>
                </a:moveTo>
                <a:lnTo>
                  <a:pt x="5250905" y="0"/>
                </a:lnTo>
                <a:lnTo>
                  <a:pt x="525090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4677030" y="3688079"/>
            <a:ext cx="8933940" cy="2453642"/>
          </a:xfrm>
          <a:prstGeom prst="rect">
            <a:avLst/>
          </a:prstGeom>
        </p:spPr>
        <p:txBody>
          <a:bodyPr lIns="0" tIns="0" rIns="0" bIns="0" rtlCol="0" anchor="t">
            <a:spAutoFit/>
          </a:bodyPr>
          <a:lstStyle/>
          <a:p>
            <a:pPr algn="ctr">
              <a:lnSpc>
                <a:spcPts val="20159"/>
              </a:lnSpc>
            </a:pPr>
            <a:r>
              <a:rPr lang="en-US" sz="14399">
                <a:solidFill>
                  <a:srgbClr val="754820"/>
                </a:solidFill>
                <a:latin typeface="Tropika"/>
                <a:ea typeface="Tropika"/>
                <a:cs typeface="Tropika"/>
                <a:sym typeface="Tropika"/>
              </a:rPr>
              <a:t>Thank You!</a:t>
            </a:r>
          </a:p>
        </p:txBody>
      </p:sp>
      <p:sp>
        <p:nvSpPr>
          <p:cNvPr id="6" name="Freeform 6"/>
          <p:cNvSpPr/>
          <p:nvPr/>
        </p:nvSpPr>
        <p:spPr>
          <a:xfrm>
            <a:off x="14633848" y="-1028700"/>
            <a:ext cx="5250905" cy="4114800"/>
          </a:xfrm>
          <a:custGeom>
            <a:avLst/>
            <a:gdLst/>
            <a:ahLst/>
            <a:cxnLst/>
            <a:rect l="l" t="t" r="r" b="b"/>
            <a:pathLst>
              <a:path w="5250905" h="4114800">
                <a:moveTo>
                  <a:pt x="0" y="0"/>
                </a:moveTo>
                <a:lnTo>
                  <a:pt x="5250904" y="0"/>
                </a:lnTo>
                <a:lnTo>
                  <a:pt x="52509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F17F5-FC44-891F-09BC-5D59843FF39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482DC0-0611-DE08-CC61-D6795ED5AEC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AA91CE6E-2509-60A0-BD4F-B996847803C6}"/>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pic>
        <p:nvPicPr>
          <p:cNvPr id="67" name="Picture 66" descr="A black background with a black square&#10;&#10;Description automatically generated with medium confidence">
            <a:extLst>
              <a:ext uri="{FF2B5EF4-FFF2-40B4-BE49-F238E27FC236}">
                <a16:creationId xmlns:a16="http://schemas.microsoft.com/office/drawing/2014/main" id="{10189591-72DC-4C84-E8D7-407D47D27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61846BDE-25D8-CD8D-CA3B-5E10504C6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598">
            <a:off x="788586" y="232252"/>
            <a:ext cx="2596499" cy="2596499"/>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2EB59BFA-B935-05CD-E687-9B7CBD0D9A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4025" y="2621454"/>
            <a:ext cx="2514603" cy="2514603"/>
          </a:xfrm>
          <a:prstGeom prst="rect">
            <a:avLst/>
          </a:prstGeom>
        </p:spPr>
      </p:pic>
      <p:cxnSp>
        <p:nvCxnSpPr>
          <p:cNvPr id="75" name="Straight Connector 74">
            <a:extLst>
              <a:ext uri="{FF2B5EF4-FFF2-40B4-BE49-F238E27FC236}">
                <a16:creationId xmlns:a16="http://schemas.microsoft.com/office/drawing/2014/main" id="{8D130B3C-1B45-2870-6F58-8AC4BEA350F2}"/>
              </a:ext>
            </a:extLst>
          </p:cNvPr>
          <p:cNvCxnSpPr>
            <a:cxnSpLocks/>
          </p:cNvCxnSpPr>
          <p:nvPr/>
        </p:nvCxnSpPr>
        <p:spPr>
          <a:xfrm>
            <a:off x="4141296" y="2344145"/>
            <a:ext cx="7441104" cy="119915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E7A3CD8D-CA58-3D69-A6EE-76E598284038}"/>
              </a:ext>
            </a:extLst>
          </p:cNvPr>
          <p:cNvCxnSpPr>
            <a:cxnSpLocks/>
          </p:cNvCxnSpPr>
          <p:nvPr/>
        </p:nvCxnSpPr>
        <p:spPr>
          <a:xfrm flipH="1">
            <a:off x="5684267" y="4457700"/>
            <a:ext cx="6338988" cy="2514600"/>
          </a:xfrm>
          <a:prstGeom prst="line">
            <a:avLst/>
          </a:prstGeom>
          <a:ln w="76200">
            <a:prstDash val="dash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9786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58729-08DE-5767-216B-700689C85D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A14CC8-6F8B-D967-715C-ED31B98D83E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87482323-C716-2288-07D2-C13A7344C1B2}"/>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pic>
        <p:nvPicPr>
          <p:cNvPr id="67" name="Picture 66" descr="A black background with a black square&#10;&#10;Description automatically generated with medium confidence">
            <a:extLst>
              <a:ext uri="{FF2B5EF4-FFF2-40B4-BE49-F238E27FC236}">
                <a16:creationId xmlns:a16="http://schemas.microsoft.com/office/drawing/2014/main" id="{583F7F17-9AF7-AC58-719D-361FD0AFCD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45335BA7-40F6-2AB5-E667-6440D851CC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598">
            <a:off x="788586" y="232252"/>
            <a:ext cx="2596499" cy="2596499"/>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0774E34C-588E-FEA0-BEC0-5EF78FC01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4025" y="2621454"/>
            <a:ext cx="2514603" cy="2514603"/>
          </a:xfrm>
          <a:prstGeom prst="rect">
            <a:avLst/>
          </a:prstGeom>
        </p:spPr>
      </p:pic>
      <p:cxnSp>
        <p:nvCxnSpPr>
          <p:cNvPr id="75" name="Straight Connector 74">
            <a:extLst>
              <a:ext uri="{FF2B5EF4-FFF2-40B4-BE49-F238E27FC236}">
                <a16:creationId xmlns:a16="http://schemas.microsoft.com/office/drawing/2014/main" id="{6DE2BED2-0B93-3B46-00DA-94BCF2551BE8}"/>
              </a:ext>
            </a:extLst>
          </p:cNvPr>
          <p:cNvCxnSpPr>
            <a:cxnSpLocks/>
          </p:cNvCxnSpPr>
          <p:nvPr/>
        </p:nvCxnSpPr>
        <p:spPr>
          <a:xfrm>
            <a:off x="4141296" y="2344145"/>
            <a:ext cx="7441104" cy="119915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E13B3AED-F191-76B4-2CE6-0800B572B4CE}"/>
              </a:ext>
            </a:extLst>
          </p:cNvPr>
          <p:cNvCxnSpPr>
            <a:cxnSpLocks/>
          </p:cNvCxnSpPr>
          <p:nvPr/>
        </p:nvCxnSpPr>
        <p:spPr>
          <a:xfrm flipH="1">
            <a:off x="5684267" y="4457700"/>
            <a:ext cx="6338988" cy="2514600"/>
          </a:xfrm>
          <a:prstGeom prst="line">
            <a:avLst/>
          </a:prstGeom>
          <a:ln w="76200">
            <a:prstDash val="dashDot"/>
          </a:ln>
        </p:spPr>
        <p:style>
          <a:lnRef idx="1">
            <a:schemeClr val="dk1"/>
          </a:lnRef>
          <a:fillRef idx="0">
            <a:schemeClr val="dk1"/>
          </a:fillRef>
          <a:effectRef idx="0">
            <a:schemeClr val="dk1"/>
          </a:effectRef>
          <a:fontRef idx="minor">
            <a:schemeClr val="tx1"/>
          </a:fontRef>
        </p:style>
      </p:cxnSp>
      <p:pic>
        <p:nvPicPr>
          <p:cNvPr id="6" name="Picture 5" descr="A black background with a black square&#10;&#10;Description automatically generated with medium confidence">
            <a:extLst>
              <a:ext uri="{FF2B5EF4-FFF2-40B4-BE49-F238E27FC236}">
                <a16:creationId xmlns:a16="http://schemas.microsoft.com/office/drawing/2014/main" id="{CF270C7F-FC8F-49D4-E6E0-A56C3BC7480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925800" y="5413710"/>
            <a:ext cx="1447753" cy="1447753"/>
          </a:xfrm>
          <a:prstGeom prst="rect">
            <a:avLst/>
          </a:prstGeom>
        </p:spPr>
      </p:pic>
    </p:spTree>
    <p:extLst>
      <p:ext uri="{BB962C8B-B14F-4D97-AF65-F5344CB8AC3E}">
        <p14:creationId xmlns:p14="http://schemas.microsoft.com/office/powerpoint/2010/main" val="31479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93827E-6 L -0.42709 -0.04182 " pathEditMode="relative" rAng="0" ptsTypes="AA">
                                      <p:cBhvr>
                                        <p:cTn id="6" dur="2000" fill="hold"/>
                                        <p:tgtEl>
                                          <p:spTgt spid="6"/>
                                        </p:tgtEl>
                                        <p:attrNameLst>
                                          <p:attrName>ppt_x</p:attrName>
                                          <p:attrName>ppt_y</p:attrName>
                                        </p:attrNameLst>
                                      </p:cBhvr>
                                      <p:rCtr x="-21354" y="-20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0E0CD-5104-21E5-BB1C-2A1775D703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0ECD54-F68B-11F1-2930-76015D8F463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F92850C2-D95F-75E3-A678-441F8E664748}"/>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pic>
        <p:nvPicPr>
          <p:cNvPr id="67" name="Picture 66" descr="A black background with a black square&#10;&#10;Description automatically generated with medium confidence">
            <a:extLst>
              <a:ext uri="{FF2B5EF4-FFF2-40B4-BE49-F238E27FC236}">
                <a16:creationId xmlns:a16="http://schemas.microsoft.com/office/drawing/2014/main" id="{24A4599A-36BC-1388-0831-3345B8B61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D263570D-CEEC-22A2-E2B7-C7555C34A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598">
            <a:off x="788586" y="232252"/>
            <a:ext cx="2596499" cy="2596499"/>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93301025-38BF-DCBC-B819-EE0B43154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4025" y="2621454"/>
            <a:ext cx="2514603" cy="2514603"/>
          </a:xfrm>
          <a:prstGeom prst="rect">
            <a:avLst/>
          </a:prstGeom>
        </p:spPr>
      </p:pic>
      <p:cxnSp>
        <p:nvCxnSpPr>
          <p:cNvPr id="75" name="Straight Connector 74">
            <a:extLst>
              <a:ext uri="{FF2B5EF4-FFF2-40B4-BE49-F238E27FC236}">
                <a16:creationId xmlns:a16="http://schemas.microsoft.com/office/drawing/2014/main" id="{A0456A09-3FEB-376B-044E-935CF18FC71F}"/>
              </a:ext>
            </a:extLst>
          </p:cNvPr>
          <p:cNvCxnSpPr>
            <a:cxnSpLocks/>
          </p:cNvCxnSpPr>
          <p:nvPr/>
        </p:nvCxnSpPr>
        <p:spPr>
          <a:xfrm>
            <a:off x="4141296" y="2344145"/>
            <a:ext cx="7441104" cy="119915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DE35FC57-57CF-BA69-9FEC-E0B057946DA8}"/>
              </a:ext>
            </a:extLst>
          </p:cNvPr>
          <p:cNvCxnSpPr>
            <a:cxnSpLocks/>
          </p:cNvCxnSpPr>
          <p:nvPr/>
        </p:nvCxnSpPr>
        <p:spPr>
          <a:xfrm flipH="1">
            <a:off x="9859728" y="4457700"/>
            <a:ext cx="2163527" cy="85824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D90F0CEB-770C-2C46-F827-724131F38F9A}"/>
              </a:ext>
            </a:extLst>
          </p:cNvPr>
          <p:cNvCxnSpPr>
            <a:cxnSpLocks/>
          </p:cNvCxnSpPr>
          <p:nvPr/>
        </p:nvCxnSpPr>
        <p:spPr>
          <a:xfrm flipH="1">
            <a:off x="5410201" y="5981700"/>
            <a:ext cx="2163527" cy="837665"/>
          </a:xfrm>
          <a:prstGeom prst="line">
            <a:avLst/>
          </a:prstGeom>
          <a:ln w="76200">
            <a:prstDash val="dashDot"/>
          </a:ln>
        </p:spPr>
        <p:style>
          <a:lnRef idx="1">
            <a:schemeClr val="dk1"/>
          </a:lnRef>
          <a:fillRef idx="0">
            <a:schemeClr val="dk1"/>
          </a:fillRef>
          <a:effectRef idx="0">
            <a:schemeClr val="dk1"/>
          </a:effectRef>
          <a:fontRef idx="minor">
            <a:schemeClr val="tx1"/>
          </a:fontRef>
        </p:style>
      </p:cxnSp>
      <p:pic>
        <p:nvPicPr>
          <p:cNvPr id="7" name="Picture 6" descr="A black background with a black square&#10;&#10;Description automatically generated with medium confidence">
            <a:extLst>
              <a:ext uri="{FF2B5EF4-FFF2-40B4-BE49-F238E27FC236}">
                <a16:creationId xmlns:a16="http://schemas.microsoft.com/office/drawing/2014/main" id="{10BEDA83-A7A0-2267-44D0-FE0D258BABD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5660" y="4883358"/>
            <a:ext cx="1447753" cy="1447753"/>
          </a:xfrm>
          <a:prstGeom prst="rect">
            <a:avLst/>
          </a:prstGeom>
        </p:spPr>
      </p:pic>
    </p:spTree>
    <p:extLst>
      <p:ext uri="{BB962C8B-B14F-4D97-AF65-F5344CB8AC3E}">
        <p14:creationId xmlns:p14="http://schemas.microsoft.com/office/powerpoint/2010/main" val="1648833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ACD17-2603-93E6-A80A-02FEA2764F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45BED05-FA87-4F22-82B2-FD93AE608E7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44F489F1-1B1C-02B0-297E-94ECB3A07C5F}"/>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pic>
        <p:nvPicPr>
          <p:cNvPr id="67" name="Picture 66" descr="A black background with a black square&#10;&#10;Description automatically generated with medium confidence">
            <a:extLst>
              <a:ext uri="{FF2B5EF4-FFF2-40B4-BE49-F238E27FC236}">
                <a16:creationId xmlns:a16="http://schemas.microsoft.com/office/drawing/2014/main" id="{846E692B-0295-FF5B-DF4A-058379B543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6CB65101-B4AC-F7BC-AD42-8D6AD59447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598">
            <a:off x="788586" y="232252"/>
            <a:ext cx="2596499" cy="2596499"/>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795E17EE-3D9A-7F48-1C31-B590B395FC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4025" y="2621454"/>
            <a:ext cx="2514603" cy="2514603"/>
          </a:xfrm>
          <a:prstGeom prst="rect">
            <a:avLst/>
          </a:prstGeom>
        </p:spPr>
      </p:pic>
      <p:pic>
        <p:nvPicPr>
          <p:cNvPr id="73" name="Picture 72" descr="A black background with a black square&#10;&#10;Description automatically generated with medium confidence">
            <a:extLst>
              <a:ext uri="{FF2B5EF4-FFF2-40B4-BE49-F238E27FC236}">
                <a16:creationId xmlns:a16="http://schemas.microsoft.com/office/drawing/2014/main" id="{461BE408-2560-0582-CD00-81730697CD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28" y="4457700"/>
            <a:ext cx="2286000" cy="2286000"/>
          </a:xfrm>
          <a:prstGeom prst="rect">
            <a:avLst/>
          </a:prstGeom>
        </p:spPr>
      </p:pic>
      <p:cxnSp>
        <p:nvCxnSpPr>
          <p:cNvPr id="75" name="Straight Connector 74">
            <a:extLst>
              <a:ext uri="{FF2B5EF4-FFF2-40B4-BE49-F238E27FC236}">
                <a16:creationId xmlns:a16="http://schemas.microsoft.com/office/drawing/2014/main" id="{72EFF804-E381-0D22-643C-C015CFC38E66}"/>
              </a:ext>
            </a:extLst>
          </p:cNvPr>
          <p:cNvCxnSpPr>
            <a:cxnSpLocks/>
          </p:cNvCxnSpPr>
          <p:nvPr/>
        </p:nvCxnSpPr>
        <p:spPr>
          <a:xfrm>
            <a:off x="4141296" y="2344145"/>
            <a:ext cx="7441104" cy="119915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E759424C-B26D-A2EC-D30B-893E3083FBDA}"/>
              </a:ext>
            </a:extLst>
          </p:cNvPr>
          <p:cNvCxnSpPr>
            <a:cxnSpLocks/>
          </p:cNvCxnSpPr>
          <p:nvPr/>
        </p:nvCxnSpPr>
        <p:spPr>
          <a:xfrm flipH="1">
            <a:off x="9859728" y="4457700"/>
            <a:ext cx="2163527" cy="85824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DF65FCDF-9D04-86F7-B4CB-C4F9CFC8B2D0}"/>
              </a:ext>
            </a:extLst>
          </p:cNvPr>
          <p:cNvCxnSpPr>
            <a:cxnSpLocks/>
          </p:cNvCxnSpPr>
          <p:nvPr/>
        </p:nvCxnSpPr>
        <p:spPr>
          <a:xfrm flipH="1">
            <a:off x="5410201" y="5981700"/>
            <a:ext cx="2163527" cy="837665"/>
          </a:xfrm>
          <a:prstGeom prst="line">
            <a:avLst/>
          </a:prstGeom>
          <a:ln w="76200">
            <a:prstDash val="dashDot"/>
          </a:ln>
        </p:spPr>
        <p:style>
          <a:lnRef idx="1">
            <a:schemeClr val="dk1"/>
          </a:lnRef>
          <a:fillRef idx="0">
            <a:schemeClr val="dk1"/>
          </a:fillRef>
          <a:effectRef idx="0">
            <a:schemeClr val="dk1"/>
          </a:effectRef>
          <a:fontRef idx="minor">
            <a:schemeClr val="tx1"/>
          </a:fontRef>
        </p:style>
      </p:cxnSp>
      <p:pic>
        <p:nvPicPr>
          <p:cNvPr id="4" name="Picture 3" descr="A black background with a black square&#10;&#10;Description automatically generated with medium confidence">
            <a:extLst>
              <a:ext uri="{FF2B5EF4-FFF2-40B4-BE49-F238E27FC236}">
                <a16:creationId xmlns:a16="http://schemas.microsoft.com/office/drawing/2014/main" id="{971DE486-EF21-19BA-7A04-DB0C1B8CEE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25800" y="5413710"/>
            <a:ext cx="1447753" cy="1447753"/>
          </a:xfrm>
          <a:prstGeom prst="rect">
            <a:avLst/>
          </a:prstGeom>
        </p:spPr>
      </p:pic>
    </p:spTree>
    <p:extLst>
      <p:ext uri="{BB962C8B-B14F-4D97-AF65-F5344CB8AC3E}">
        <p14:creationId xmlns:p14="http://schemas.microsoft.com/office/powerpoint/2010/main" val="20320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93827E-6 L -0.31459 -0.12623 " pathEditMode="relative" rAng="0" ptsTypes="AA">
                                      <p:cBhvr>
                                        <p:cTn id="6" dur="2000" fill="hold"/>
                                        <p:tgtEl>
                                          <p:spTgt spid="4"/>
                                        </p:tgtEl>
                                        <p:attrNameLst>
                                          <p:attrName>ppt_x</p:attrName>
                                          <p:attrName>ppt_y</p:attrName>
                                        </p:attrNameLst>
                                      </p:cBhvr>
                                      <p:rCtr x="-15729" y="-63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796C0-C0EB-AB8D-CC27-0756CAC87D9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1F8D97B-9692-5C25-C90E-FFC124391E27}"/>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2B32E6E1-748A-0E65-79AE-1A10AE4FBE98}"/>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pic>
        <p:nvPicPr>
          <p:cNvPr id="67" name="Picture 66" descr="A black background with a black square&#10;&#10;Description automatically generated with medium confidence">
            <a:extLst>
              <a:ext uri="{FF2B5EF4-FFF2-40B4-BE49-F238E27FC236}">
                <a16:creationId xmlns:a16="http://schemas.microsoft.com/office/drawing/2014/main" id="{011531FC-C894-A6FA-F8D0-99B3E76BE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7CA441BB-9897-49FE-0F5E-33D5C3429B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598">
            <a:off x="788586" y="232252"/>
            <a:ext cx="2596499" cy="2596499"/>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13438639-E992-5C47-B92D-098ACBFA1E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4025" y="2621454"/>
            <a:ext cx="2514603" cy="2514603"/>
          </a:xfrm>
          <a:prstGeom prst="rect">
            <a:avLst/>
          </a:prstGeom>
        </p:spPr>
      </p:pic>
      <p:pic>
        <p:nvPicPr>
          <p:cNvPr id="73" name="Picture 72" descr="A black background with a black square&#10;&#10;Description automatically generated with medium confidence">
            <a:extLst>
              <a:ext uri="{FF2B5EF4-FFF2-40B4-BE49-F238E27FC236}">
                <a16:creationId xmlns:a16="http://schemas.microsoft.com/office/drawing/2014/main" id="{1BCC5306-F613-A1C7-FB06-8E0F6B9DD1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3728" y="4457700"/>
            <a:ext cx="2286000" cy="2286000"/>
          </a:xfrm>
          <a:prstGeom prst="rect">
            <a:avLst/>
          </a:prstGeom>
        </p:spPr>
      </p:pic>
      <p:cxnSp>
        <p:nvCxnSpPr>
          <p:cNvPr id="75" name="Straight Connector 74">
            <a:extLst>
              <a:ext uri="{FF2B5EF4-FFF2-40B4-BE49-F238E27FC236}">
                <a16:creationId xmlns:a16="http://schemas.microsoft.com/office/drawing/2014/main" id="{AEE410C4-2B30-C8B2-3BF3-780BA82F33B5}"/>
              </a:ext>
            </a:extLst>
          </p:cNvPr>
          <p:cNvCxnSpPr>
            <a:cxnSpLocks/>
          </p:cNvCxnSpPr>
          <p:nvPr/>
        </p:nvCxnSpPr>
        <p:spPr>
          <a:xfrm>
            <a:off x="4141296" y="2344145"/>
            <a:ext cx="7441104" cy="119915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B81B462D-C3CD-05CD-78F5-A521BE15A16B}"/>
              </a:ext>
            </a:extLst>
          </p:cNvPr>
          <p:cNvCxnSpPr>
            <a:cxnSpLocks/>
          </p:cNvCxnSpPr>
          <p:nvPr/>
        </p:nvCxnSpPr>
        <p:spPr>
          <a:xfrm flipH="1">
            <a:off x="9859728" y="4457700"/>
            <a:ext cx="2163527" cy="85824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EAAD2CF1-82C5-0AC5-4704-0287A80A32DF}"/>
              </a:ext>
            </a:extLst>
          </p:cNvPr>
          <p:cNvCxnSpPr>
            <a:cxnSpLocks/>
          </p:cNvCxnSpPr>
          <p:nvPr/>
        </p:nvCxnSpPr>
        <p:spPr>
          <a:xfrm flipH="1">
            <a:off x="5410201" y="5981700"/>
            <a:ext cx="2163527" cy="837665"/>
          </a:xfrm>
          <a:prstGeom prst="line">
            <a:avLst/>
          </a:prstGeom>
          <a:ln w="76200">
            <a:prstDash val="dashDot"/>
          </a:ln>
        </p:spPr>
        <p:style>
          <a:lnRef idx="1">
            <a:schemeClr val="dk1"/>
          </a:lnRef>
          <a:fillRef idx="0">
            <a:schemeClr val="dk1"/>
          </a:fillRef>
          <a:effectRef idx="0">
            <a:schemeClr val="dk1"/>
          </a:effectRef>
          <a:fontRef idx="minor">
            <a:schemeClr val="tx1"/>
          </a:fontRef>
        </p:style>
      </p:cxnSp>
      <p:pic>
        <p:nvPicPr>
          <p:cNvPr id="4" name="Picture 3" descr="A black background with a black square&#10;&#10;Description automatically generated with medium confidence">
            <a:extLst>
              <a:ext uri="{FF2B5EF4-FFF2-40B4-BE49-F238E27FC236}">
                <a16:creationId xmlns:a16="http://schemas.microsoft.com/office/drawing/2014/main" id="{1CA3734F-C6A6-6BAE-4CD5-BEC485686E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25800" y="5413710"/>
            <a:ext cx="1447753" cy="1447753"/>
          </a:xfrm>
          <a:prstGeom prst="rect">
            <a:avLst/>
          </a:prstGeom>
        </p:spPr>
      </p:pic>
    </p:spTree>
    <p:extLst>
      <p:ext uri="{BB962C8B-B14F-4D97-AF65-F5344CB8AC3E}">
        <p14:creationId xmlns:p14="http://schemas.microsoft.com/office/powerpoint/2010/main" val="346561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93827E-6 L -0.56459 0.03673 " pathEditMode="relative" rAng="0" ptsTypes="AA">
                                      <p:cBhvr>
                                        <p:cTn id="6" dur="2000" fill="hold"/>
                                        <p:tgtEl>
                                          <p:spTgt spid="4"/>
                                        </p:tgtEl>
                                        <p:attrNameLst>
                                          <p:attrName>ppt_x</p:attrName>
                                          <p:attrName>ppt_y</p:attrName>
                                        </p:attrNameLst>
                                      </p:cBhvr>
                                      <p:rCtr x="-28229" y="18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29AB3-8433-DF6F-4F54-92AD25A3CF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99CE689-D9BD-8749-7D5F-02151CDCA7A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C3AA3A88-6B0E-31D0-E3AB-1D368BEA47F6}"/>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sp>
        <p:nvSpPr>
          <p:cNvPr id="14" name="TextBox 14">
            <a:extLst>
              <a:ext uri="{FF2B5EF4-FFF2-40B4-BE49-F238E27FC236}">
                <a16:creationId xmlns:a16="http://schemas.microsoft.com/office/drawing/2014/main" id="{345F7736-B131-BB1B-7A6B-FAFA412F0E19}"/>
              </a:ext>
            </a:extLst>
          </p:cNvPr>
          <p:cNvSpPr txBox="1"/>
          <p:nvPr/>
        </p:nvSpPr>
        <p:spPr>
          <a:xfrm>
            <a:off x="15187115" y="969635"/>
            <a:ext cx="3745831" cy="1437640"/>
          </a:xfrm>
          <a:prstGeom prst="rect">
            <a:avLst/>
          </a:prstGeom>
        </p:spPr>
        <p:txBody>
          <a:bodyPr lIns="0" tIns="0" rIns="0" bIns="0" rtlCol="0" anchor="t">
            <a:spAutoFit/>
          </a:bodyPr>
          <a:lstStyle/>
          <a:p>
            <a:pPr algn="ctr">
              <a:lnSpc>
                <a:spcPts val="5599"/>
              </a:lnSpc>
            </a:pPr>
            <a:r>
              <a:rPr lang="en-US" sz="5599" dirty="0">
                <a:solidFill>
                  <a:srgbClr val="754820"/>
                </a:solidFill>
                <a:latin typeface="Tropika"/>
                <a:ea typeface="Tropika"/>
                <a:cs typeface="Tropika"/>
                <a:sym typeface="Tropika"/>
              </a:rPr>
              <a:t>Isabel Mercado</a:t>
            </a:r>
          </a:p>
        </p:txBody>
      </p:sp>
      <p:pic>
        <p:nvPicPr>
          <p:cNvPr id="67" name="Picture 66" descr="A black background with a black square&#10;&#10;Description automatically generated with medium confidence">
            <a:extLst>
              <a:ext uri="{FF2B5EF4-FFF2-40B4-BE49-F238E27FC236}">
                <a16:creationId xmlns:a16="http://schemas.microsoft.com/office/drawing/2014/main" id="{CA63F998-1B95-5D55-38D3-1F50664F1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6515100"/>
            <a:ext cx="2514601" cy="2514601"/>
          </a:xfrm>
          <a:prstGeom prst="rect">
            <a:avLst/>
          </a:prstGeom>
        </p:spPr>
      </p:pic>
      <p:pic>
        <p:nvPicPr>
          <p:cNvPr id="69" name="Picture 68" descr="A black background with a black square&#10;&#10;Description automatically generated with medium confidence">
            <a:extLst>
              <a:ext uri="{FF2B5EF4-FFF2-40B4-BE49-F238E27FC236}">
                <a16:creationId xmlns:a16="http://schemas.microsoft.com/office/drawing/2014/main" id="{1E5B64A2-8DA7-5EB0-4A8E-29BADBEAF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38598">
            <a:off x="788586" y="232252"/>
            <a:ext cx="2596499" cy="2596499"/>
          </a:xfrm>
          <a:prstGeom prst="rect">
            <a:avLst/>
          </a:prstGeom>
        </p:spPr>
      </p:pic>
      <p:pic>
        <p:nvPicPr>
          <p:cNvPr id="71" name="Picture 70" descr="A black background with a black square&#10;&#10;Description automatically generated with medium confidence">
            <a:extLst>
              <a:ext uri="{FF2B5EF4-FFF2-40B4-BE49-F238E27FC236}">
                <a16:creationId xmlns:a16="http://schemas.microsoft.com/office/drawing/2014/main" id="{EAF736C5-2302-D327-BFBE-6AE5E95A4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4025" y="2621454"/>
            <a:ext cx="2514603" cy="2514603"/>
          </a:xfrm>
          <a:prstGeom prst="rect">
            <a:avLst/>
          </a:prstGeom>
        </p:spPr>
      </p:pic>
      <p:cxnSp>
        <p:nvCxnSpPr>
          <p:cNvPr id="75" name="Straight Connector 74">
            <a:extLst>
              <a:ext uri="{FF2B5EF4-FFF2-40B4-BE49-F238E27FC236}">
                <a16:creationId xmlns:a16="http://schemas.microsoft.com/office/drawing/2014/main" id="{6C63AC19-0AA9-9E5E-08AB-5BB51A601C87}"/>
              </a:ext>
            </a:extLst>
          </p:cNvPr>
          <p:cNvCxnSpPr>
            <a:cxnSpLocks/>
          </p:cNvCxnSpPr>
          <p:nvPr/>
        </p:nvCxnSpPr>
        <p:spPr>
          <a:xfrm>
            <a:off x="4141296" y="2344145"/>
            <a:ext cx="7441104" cy="119915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7AF157BA-2627-371B-D62B-7F213009095A}"/>
              </a:ext>
            </a:extLst>
          </p:cNvPr>
          <p:cNvCxnSpPr>
            <a:cxnSpLocks/>
          </p:cNvCxnSpPr>
          <p:nvPr/>
        </p:nvCxnSpPr>
        <p:spPr>
          <a:xfrm flipH="1">
            <a:off x="9859728" y="4457700"/>
            <a:ext cx="2163527" cy="858245"/>
          </a:xfrm>
          <a:prstGeom prst="line">
            <a:avLst/>
          </a:prstGeom>
          <a:ln w="76200">
            <a:prstDash val="dashDot"/>
          </a:ln>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8143B8B4-A0AC-134F-14B6-EFEA0E95C574}"/>
              </a:ext>
            </a:extLst>
          </p:cNvPr>
          <p:cNvCxnSpPr>
            <a:cxnSpLocks/>
          </p:cNvCxnSpPr>
          <p:nvPr/>
        </p:nvCxnSpPr>
        <p:spPr>
          <a:xfrm flipH="1">
            <a:off x="5410201" y="5981700"/>
            <a:ext cx="2163527" cy="837665"/>
          </a:xfrm>
          <a:prstGeom prst="line">
            <a:avLst/>
          </a:prstGeom>
          <a:ln w="76200">
            <a:prstDash val="dashDot"/>
          </a:ln>
        </p:spPr>
        <p:style>
          <a:lnRef idx="1">
            <a:schemeClr val="dk1"/>
          </a:lnRef>
          <a:fillRef idx="0">
            <a:schemeClr val="dk1"/>
          </a:fillRef>
          <a:effectRef idx="0">
            <a:schemeClr val="dk1"/>
          </a:effectRef>
          <a:fontRef idx="minor">
            <a:schemeClr val="tx1"/>
          </a:fontRef>
        </p:style>
      </p:cxnSp>
      <p:pic>
        <p:nvPicPr>
          <p:cNvPr id="7" name="Picture 6" descr="A black background with a black square&#10;&#10;Description automatically generated with medium confidence">
            <a:extLst>
              <a:ext uri="{FF2B5EF4-FFF2-40B4-BE49-F238E27FC236}">
                <a16:creationId xmlns:a16="http://schemas.microsoft.com/office/drawing/2014/main" id="{527D9D38-A25C-75BE-FA17-3B783A13F4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75660" y="4883358"/>
            <a:ext cx="1447753" cy="1447753"/>
          </a:xfrm>
          <a:prstGeom prst="rect">
            <a:avLst/>
          </a:prstGeom>
        </p:spPr>
      </p:pic>
      <p:pic>
        <p:nvPicPr>
          <p:cNvPr id="5" name="Picture 4">
            <a:extLst>
              <a:ext uri="{FF2B5EF4-FFF2-40B4-BE49-F238E27FC236}">
                <a16:creationId xmlns:a16="http://schemas.microsoft.com/office/drawing/2014/main" id="{69BF4A68-1D16-3A4B-1DCD-8112C98652E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81651" y="7241720"/>
            <a:ext cx="1810749" cy="1810749"/>
          </a:xfrm>
          <a:prstGeom prst="rect">
            <a:avLst/>
          </a:prstGeom>
        </p:spPr>
      </p:pic>
      <p:cxnSp>
        <p:nvCxnSpPr>
          <p:cNvPr id="6" name="Straight Connector 5">
            <a:extLst>
              <a:ext uri="{FF2B5EF4-FFF2-40B4-BE49-F238E27FC236}">
                <a16:creationId xmlns:a16="http://schemas.microsoft.com/office/drawing/2014/main" id="{6355F699-6F73-5E16-E029-91DBDBA82638}"/>
              </a:ext>
            </a:extLst>
          </p:cNvPr>
          <p:cNvCxnSpPr>
            <a:cxnSpLocks/>
          </p:cNvCxnSpPr>
          <p:nvPr/>
        </p:nvCxnSpPr>
        <p:spPr>
          <a:xfrm flipH="1" flipV="1">
            <a:off x="9623413" y="6050457"/>
            <a:ext cx="3958238" cy="1531443"/>
          </a:xfrm>
          <a:prstGeom prst="line">
            <a:avLst/>
          </a:prstGeom>
          <a:ln w="76200">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4881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82162-89AD-7F73-FCDB-FE8A6C2FC22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6EA8EB-EED1-CF93-8289-34CB7034A4C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id="3" name="Freeform 3">
            <a:extLst>
              <a:ext uri="{FF2B5EF4-FFF2-40B4-BE49-F238E27FC236}">
                <a16:creationId xmlns:a16="http://schemas.microsoft.com/office/drawing/2014/main" id="{A06C0171-D4EF-2FFD-4808-DDDBC093C0D4}"/>
              </a:ext>
            </a:extLst>
          </p:cNvPr>
          <p:cNvSpPr/>
          <p:nvPr/>
        </p:nvSpPr>
        <p:spPr>
          <a:xfrm>
            <a:off x="-1342594" y="571500"/>
            <a:ext cx="20973189" cy="9296399"/>
          </a:xfrm>
          <a:custGeom>
            <a:avLst/>
            <a:gdLst/>
            <a:ahLst/>
            <a:cxnLst/>
            <a:rect l="l" t="t" r="r" b="b"/>
            <a:pathLst>
              <a:path w="20973189" h="7286439">
                <a:moveTo>
                  <a:pt x="0" y="0"/>
                </a:moveTo>
                <a:lnTo>
                  <a:pt x="20973188" y="0"/>
                </a:lnTo>
                <a:lnTo>
                  <a:pt x="20973188" y="7286439"/>
                </a:lnTo>
                <a:lnTo>
                  <a:pt x="0" y="7286439"/>
                </a:lnTo>
                <a:lnTo>
                  <a:pt x="0" y="0"/>
                </a:lnTo>
                <a:close/>
              </a:path>
            </a:pathLst>
          </a:custGeom>
          <a:blipFill>
            <a:blip r:embed="rId3"/>
            <a:stretch>
              <a:fillRect t="-34968" b="-63999"/>
            </a:stretch>
          </a:blipFill>
        </p:spPr>
      </p:sp>
      <p:sp>
        <p:nvSpPr>
          <p:cNvPr id="14" name="TextBox 14">
            <a:extLst>
              <a:ext uri="{FF2B5EF4-FFF2-40B4-BE49-F238E27FC236}">
                <a16:creationId xmlns:a16="http://schemas.microsoft.com/office/drawing/2014/main" id="{80FB8B3B-C1DE-2B95-C1C9-E1AC7312FE31}"/>
              </a:ext>
            </a:extLst>
          </p:cNvPr>
          <p:cNvSpPr txBox="1"/>
          <p:nvPr/>
        </p:nvSpPr>
        <p:spPr>
          <a:xfrm>
            <a:off x="2895600" y="5675312"/>
            <a:ext cx="14325600" cy="1477328"/>
          </a:xfrm>
          <a:prstGeom prst="rect">
            <a:avLst/>
          </a:prstGeom>
        </p:spPr>
        <p:txBody>
          <a:bodyPr wrap="square" lIns="0" tIns="0" rIns="0" bIns="0" rtlCol="0" anchor="t">
            <a:spAutoFit/>
          </a:bodyPr>
          <a:lstStyle/>
          <a:p>
            <a:r>
              <a:rPr lang="en-US" sz="9600" dirty="0">
                <a:solidFill>
                  <a:srgbClr val="754820"/>
                </a:solidFill>
              </a:rPr>
              <a:t>Channel State Information</a:t>
            </a:r>
          </a:p>
        </p:txBody>
      </p:sp>
      <p:sp>
        <p:nvSpPr>
          <p:cNvPr id="9" name="TextBox 14">
            <a:extLst>
              <a:ext uri="{FF2B5EF4-FFF2-40B4-BE49-F238E27FC236}">
                <a16:creationId xmlns:a16="http://schemas.microsoft.com/office/drawing/2014/main" id="{74A5BF29-64FD-D5BE-9AD1-14CD183812C3}"/>
              </a:ext>
            </a:extLst>
          </p:cNvPr>
          <p:cNvSpPr txBox="1"/>
          <p:nvPr/>
        </p:nvSpPr>
        <p:spPr>
          <a:xfrm>
            <a:off x="5692942" y="4706874"/>
            <a:ext cx="6902115" cy="1936877"/>
          </a:xfrm>
          <a:prstGeom prst="rect">
            <a:avLst/>
          </a:prstGeom>
        </p:spPr>
        <p:txBody>
          <a:bodyPr wrap="square" lIns="0" tIns="0" rIns="0" bIns="0" rtlCol="0" anchor="t">
            <a:spAutoFit/>
          </a:bodyPr>
          <a:lstStyle/>
          <a:p>
            <a:pPr algn="ctr">
              <a:lnSpc>
                <a:spcPts val="5599"/>
              </a:lnSpc>
            </a:pPr>
            <a:r>
              <a:rPr lang="en-US" sz="41300" dirty="0">
                <a:solidFill>
                  <a:srgbClr val="754820"/>
                </a:solidFill>
                <a:latin typeface="Tropika"/>
                <a:ea typeface="Tropika"/>
                <a:cs typeface="Tropika"/>
                <a:sym typeface="Tropika"/>
              </a:rPr>
              <a:t>CSI</a:t>
            </a:r>
          </a:p>
        </p:txBody>
      </p:sp>
    </p:spTree>
    <p:extLst>
      <p:ext uri="{BB962C8B-B14F-4D97-AF65-F5344CB8AC3E}">
        <p14:creationId xmlns:p14="http://schemas.microsoft.com/office/powerpoint/2010/main" val="3170120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1483</TotalTime>
  <Words>198</Words>
  <Application>Microsoft Office PowerPoint</Application>
  <PresentationFormat>Custom</PresentationFormat>
  <Paragraphs>38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Bitter</vt:lpstr>
      <vt:lpstr>Tropika</vt:lpstr>
      <vt:lpstr>Calibri</vt:lpstr>
      <vt:lpstr>Arial</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MOJTABA</dc:creator>
  <cp:lastModifiedBy>MOJTABA</cp:lastModifiedBy>
  <cp:revision>3</cp:revision>
  <dcterms:created xsi:type="dcterms:W3CDTF">2006-08-16T00:00:00Z</dcterms:created>
  <dcterms:modified xsi:type="dcterms:W3CDTF">2024-11-10T15:40:16Z</dcterms:modified>
  <dc:identifier>DAGV_AiPEzc</dc:identifier>
</cp:coreProperties>
</file>